
<file path=[Content_Types].xml><?xml version="1.0" encoding="utf-8"?>
<Types xmlns="http://schemas.openxmlformats.org/package/2006/content-types">
  <Default Extension="jpeg" ContentType="image/jpeg"/>
  <Default Extension="m4a" ContentType="audio/mp4"/>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8"/>
  </p:notesMasterIdLst>
  <p:sldIdLst>
    <p:sldId id="256" r:id="rId2"/>
    <p:sldId id="257" r:id="rId3"/>
    <p:sldId id="287" r:id="rId4"/>
    <p:sldId id="289" r:id="rId5"/>
    <p:sldId id="294" r:id="rId6"/>
    <p:sldId id="292" r:id="rId7"/>
    <p:sldId id="295" r:id="rId8"/>
    <p:sldId id="260" r:id="rId9"/>
    <p:sldId id="274" r:id="rId10"/>
    <p:sldId id="275" r:id="rId11"/>
    <p:sldId id="276" r:id="rId12"/>
    <p:sldId id="300" r:id="rId13"/>
    <p:sldId id="284" r:id="rId14"/>
    <p:sldId id="277" r:id="rId15"/>
    <p:sldId id="278" r:id="rId16"/>
    <p:sldId id="279" r:id="rId17"/>
    <p:sldId id="280" r:id="rId18"/>
    <p:sldId id="281" r:id="rId19"/>
    <p:sldId id="282" r:id="rId20"/>
    <p:sldId id="264" r:id="rId21"/>
    <p:sldId id="265" r:id="rId22"/>
    <p:sldId id="267" r:id="rId23"/>
    <p:sldId id="288" r:id="rId24"/>
    <p:sldId id="268" r:id="rId25"/>
    <p:sldId id="269" r:id="rId26"/>
    <p:sldId id="301" r:id="rId27"/>
    <p:sldId id="270" r:id="rId28"/>
    <p:sldId id="272" r:id="rId29"/>
    <p:sldId id="271" r:id="rId30"/>
    <p:sldId id="290" r:id="rId31"/>
    <p:sldId id="291" r:id="rId32"/>
    <p:sldId id="273" r:id="rId33"/>
    <p:sldId id="283" r:id="rId34"/>
    <p:sldId id="285" r:id="rId35"/>
    <p:sldId id="286" r:id="rId36"/>
    <p:sldId id="299"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728" autoAdjust="0"/>
    <p:restoredTop sz="88957" autoAdjust="0"/>
  </p:normalViewPr>
  <p:slideViewPr>
    <p:cSldViewPr snapToGrid="0">
      <p:cViewPr varScale="1">
        <p:scale>
          <a:sx n="96" d="100"/>
          <a:sy n="96" d="100"/>
        </p:scale>
        <p:origin x="200" y="456"/>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6A712E-C25B-4915-95DD-D92EEED9AD63}" type="datetimeFigureOut">
              <a:rPr lang="id-ID" smtClean="0"/>
              <a:t>13/03/24</a:t>
            </a:fld>
            <a:endParaRPr lang="id-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AC2571-19FD-44F1-A985-BA2D311B7FB5}" type="slidenum">
              <a:rPr lang="id-ID" smtClean="0"/>
              <a:t>‹#›</a:t>
            </a:fld>
            <a:endParaRPr lang="id-ID"/>
          </a:p>
        </p:txBody>
      </p:sp>
    </p:spTree>
    <p:extLst>
      <p:ext uri="{BB962C8B-B14F-4D97-AF65-F5344CB8AC3E}">
        <p14:creationId xmlns:p14="http://schemas.microsoft.com/office/powerpoint/2010/main" val="38973978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dirty="0"/>
          </a:p>
        </p:txBody>
      </p:sp>
      <p:sp>
        <p:nvSpPr>
          <p:cNvPr id="4" name="Slide Number Placeholder 3"/>
          <p:cNvSpPr>
            <a:spLocks noGrp="1"/>
          </p:cNvSpPr>
          <p:nvPr>
            <p:ph type="sldNum" sz="quarter" idx="10"/>
          </p:nvPr>
        </p:nvSpPr>
        <p:spPr/>
        <p:txBody>
          <a:bodyPr/>
          <a:lstStyle/>
          <a:p>
            <a:fld id="{11AC2571-19FD-44F1-A985-BA2D311B7FB5}" type="slidenum">
              <a:rPr lang="id-ID" smtClean="0"/>
              <a:t>2</a:t>
            </a:fld>
            <a:endParaRPr lang="id-ID"/>
          </a:p>
        </p:txBody>
      </p:sp>
    </p:spTree>
    <p:extLst>
      <p:ext uri="{BB962C8B-B14F-4D97-AF65-F5344CB8AC3E}">
        <p14:creationId xmlns:p14="http://schemas.microsoft.com/office/powerpoint/2010/main" val="2706763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Jawab</a:t>
            </a:r>
            <a:r>
              <a:rPr lang="en-US" dirty="0"/>
              <a:t> : </a:t>
            </a:r>
            <a:r>
              <a:rPr lang="en-US" dirty="0" err="1"/>
              <a:t>sudut-sudut</a:t>
            </a:r>
            <a:r>
              <a:rPr lang="en-US" dirty="0"/>
              <a:t> </a:t>
            </a:r>
            <a:r>
              <a:rPr lang="en-US" dirty="0" err="1"/>
              <a:t>dihadapan</a:t>
            </a:r>
            <a:r>
              <a:rPr lang="en-US" dirty="0"/>
              <a:t> </a:t>
            </a:r>
            <a:r>
              <a:rPr lang="en-US" dirty="0" err="1"/>
              <a:t>sisi-sisi</a:t>
            </a:r>
            <a:r>
              <a:rPr lang="en-US" dirty="0"/>
              <a:t> </a:t>
            </a:r>
            <a:r>
              <a:rPr lang="en-US" dirty="0" err="1"/>
              <a:t>kongruen</a:t>
            </a:r>
            <a:r>
              <a:rPr lang="en-US" dirty="0"/>
              <a:t> </a:t>
            </a:r>
            <a:r>
              <a:rPr lang="en-US" dirty="0" err="1"/>
              <a:t>pada</a:t>
            </a:r>
            <a:r>
              <a:rPr lang="en-US" baseline="0" dirty="0"/>
              <a:t> </a:t>
            </a:r>
            <a:r>
              <a:rPr lang="en-US" baseline="0" dirty="0" err="1"/>
              <a:t>segitiga</a:t>
            </a:r>
            <a:r>
              <a:rPr lang="en-US" baseline="0" dirty="0"/>
              <a:t> </a:t>
            </a:r>
            <a:r>
              <a:rPr lang="en-US" baseline="0" dirty="0" err="1"/>
              <a:t>sama</a:t>
            </a:r>
            <a:r>
              <a:rPr lang="en-US" baseline="0" dirty="0"/>
              <a:t> kaki </a:t>
            </a:r>
            <a:r>
              <a:rPr lang="en-US" baseline="0" dirty="0" err="1"/>
              <a:t>kongruen</a:t>
            </a:r>
            <a:endParaRPr lang="en-US" dirty="0"/>
          </a:p>
        </p:txBody>
      </p:sp>
      <p:sp>
        <p:nvSpPr>
          <p:cNvPr id="4" name="Slide Number Placeholder 3"/>
          <p:cNvSpPr>
            <a:spLocks noGrp="1"/>
          </p:cNvSpPr>
          <p:nvPr>
            <p:ph type="sldNum" sz="quarter" idx="10"/>
          </p:nvPr>
        </p:nvSpPr>
        <p:spPr/>
        <p:txBody>
          <a:bodyPr/>
          <a:lstStyle/>
          <a:p>
            <a:fld id="{11AC2571-19FD-44F1-A985-BA2D311B7FB5}" type="slidenum">
              <a:rPr lang="id-ID" smtClean="0"/>
              <a:t>34</a:t>
            </a:fld>
            <a:endParaRPr lang="id-ID"/>
          </a:p>
        </p:txBody>
      </p:sp>
    </p:spTree>
    <p:extLst>
      <p:ext uri="{BB962C8B-B14F-4D97-AF65-F5344CB8AC3E}">
        <p14:creationId xmlns:p14="http://schemas.microsoft.com/office/powerpoint/2010/main" val="867666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lang="en-US" dirty="0"/>
                  <a:t>2. 7 + 4 = 11 =&gt; </a:t>
                </a:r>
                <a:r>
                  <a:rPr lang="en-US" dirty="0" err="1"/>
                  <a:t>titik</a:t>
                </a:r>
                <a:r>
                  <a:rPr lang="en-US" dirty="0"/>
                  <a:t> R</a:t>
                </a:r>
              </a:p>
              <a:p>
                <a:r>
                  <a:rPr lang="id-ID" sz="1200" dirty="0">
                    <a:ea typeface="Cambria Math" panose="02040503050406030204" pitchFamily="18" charset="0"/>
                  </a:rPr>
                  <a:t>3. </a:t>
                </a:r>
                <a14:m>
                  <m:oMath xmlns:m="http://schemas.openxmlformats.org/officeDocument/2006/math">
                    <m:r>
                      <m:rPr>
                        <m:sty m:val="p"/>
                      </m:rPr>
                      <a:rPr lang="id-ID" sz="1200" smtClean="0">
                        <a:latin typeface="Cambria Math" panose="02040503050406030204" pitchFamily="18" charset="0"/>
                        <a:ea typeface="Cambria Math" panose="02040503050406030204" pitchFamily="18" charset="0"/>
                      </a:rPr>
                      <m:t>u</m:t>
                    </m:r>
                    <m:r>
                      <a:rPr lang="id-ID" sz="1200" i="1" smtClean="0">
                        <a:latin typeface="Cambria Math" panose="02040503050406030204" pitchFamily="18" charset="0"/>
                        <a:ea typeface="Cambria Math" panose="02040503050406030204" pitchFamily="18" charset="0"/>
                      </a:rPr>
                      <m:t>∠</m:t>
                    </m:r>
                    <m:r>
                      <a:rPr lang="id-ID" sz="1200" b="0" i="1" smtClean="0">
                        <a:latin typeface="Cambria Math" panose="02040503050406030204" pitchFamily="18" charset="0"/>
                        <a:ea typeface="Cambria Math" panose="02040503050406030204" pitchFamily="18" charset="0"/>
                      </a:rPr>
                      <m:t>𝐴𝐹𝐵</m:t>
                    </m:r>
                  </m:oMath>
                </a14:m>
                <a:r>
                  <a:rPr lang="en-US" sz="1200" b="0" i="1" dirty="0">
                    <a:latin typeface="Cambria Math" panose="02040503050406030204" pitchFamily="18" charset="0"/>
                    <a:ea typeface="Cambria Math" panose="02040503050406030204" pitchFamily="18" charset="0"/>
                  </a:rPr>
                  <a:t> = 19, </a:t>
                </a:r>
                <a14:m>
                  <m:oMath xmlns:m="http://schemas.openxmlformats.org/officeDocument/2006/math">
                    <m:r>
                      <m:rPr>
                        <m:sty m:val="p"/>
                      </m:rPr>
                      <a:rPr lang="id-ID" sz="1200">
                        <a:latin typeface="Cambria Math" panose="02040503050406030204" pitchFamily="18" charset="0"/>
                        <a:ea typeface="Cambria Math" panose="02040503050406030204" pitchFamily="18" charset="0"/>
                      </a:rPr>
                      <m:t>u</m:t>
                    </m:r>
                    <m:r>
                      <a:rPr lang="id-ID" sz="1200" i="1">
                        <a:latin typeface="Cambria Math" panose="02040503050406030204" pitchFamily="18" charset="0"/>
                        <a:ea typeface="Cambria Math" panose="02040503050406030204" pitchFamily="18" charset="0"/>
                      </a:rPr>
                      <m:t>∠</m:t>
                    </m:r>
                    <m:r>
                      <a:rPr lang="id-ID" sz="1200" b="0" i="1" smtClean="0">
                        <a:latin typeface="Cambria Math" panose="02040503050406030204" pitchFamily="18" charset="0"/>
                        <a:ea typeface="Cambria Math" panose="02040503050406030204" pitchFamily="18" charset="0"/>
                      </a:rPr>
                      <m:t>𝐵𝐹𝐶</m:t>
                    </m:r>
                  </m:oMath>
                </a14:m>
                <a:r>
                  <a:rPr lang="id-ID" sz="1200" dirty="0"/>
                  <a:t> = 57, </a:t>
                </a:r>
                <a14:m>
                  <m:oMath xmlns:m="http://schemas.openxmlformats.org/officeDocument/2006/math">
                    <m:r>
                      <m:rPr>
                        <m:sty m:val="p"/>
                      </m:rPr>
                      <a:rPr lang="id-ID" sz="1200">
                        <a:latin typeface="Cambria Math" panose="02040503050406030204" pitchFamily="18" charset="0"/>
                        <a:ea typeface="Cambria Math" panose="02040503050406030204" pitchFamily="18" charset="0"/>
                      </a:rPr>
                      <m:t>u</m:t>
                    </m:r>
                    <m:r>
                      <a:rPr lang="id-ID" sz="1200" i="1">
                        <a:latin typeface="Cambria Math" panose="02040503050406030204" pitchFamily="18" charset="0"/>
                        <a:ea typeface="Cambria Math" panose="02040503050406030204" pitchFamily="18" charset="0"/>
                      </a:rPr>
                      <m:t>∠</m:t>
                    </m:r>
                    <m:r>
                      <a:rPr lang="id-ID" sz="1200" b="0" i="1" smtClean="0">
                        <a:latin typeface="Cambria Math" panose="02040503050406030204" pitchFamily="18" charset="0"/>
                        <a:ea typeface="Cambria Math" panose="02040503050406030204" pitchFamily="18" charset="0"/>
                      </a:rPr>
                      <m:t>𝐶</m:t>
                    </m:r>
                    <m:r>
                      <a:rPr lang="id-ID" sz="1200" i="1">
                        <a:latin typeface="Cambria Math" panose="02040503050406030204" pitchFamily="18" charset="0"/>
                        <a:ea typeface="Cambria Math" panose="02040503050406030204" pitchFamily="18" charset="0"/>
                      </a:rPr>
                      <m:t>𝐹</m:t>
                    </m:r>
                    <m:r>
                      <a:rPr lang="id-ID" sz="1200" b="0" i="1" smtClean="0">
                        <a:latin typeface="Cambria Math" panose="02040503050406030204" pitchFamily="18" charset="0"/>
                        <a:ea typeface="Cambria Math" panose="02040503050406030204" pitchFamily="18" charset="0"/>
                      </a:rPr>
                      <m:t>𝐷</m:t>
                    </m:r>
                  </m:oMath>
                </a14:m>
                <a:r>
                  <a:rPr lang="en-US" dirty="0"/>
                  <a:t> = 38</a:t>
                </a:r>
              </a:p>
              <a:p>
                <a:r>
                  <a:rPr lang="en-US" dirty="0"/>
                  <a:t>4. </a:t>
                </a:r>
                <a:r>
                  <a:rPr lang="en-US" dirty="0" err="1"/>
                  <a:t>Benar</a:t>
                </a:r>
                <a:r>
                  <a:rPr lang="en-US" dirty="0"/>
                  <a:t> =&gt; </a:t>
                </a:r>
                <a:r>
                  <a:rPr lang="en-US" dirty="0" err="1"/>
                  <a:t>segitiga</a:t>
                </a:r>
                <a:r>
                  <a:rPr lang="en-US" dirty="0"/>
                  <a:t> </a:t>
                </a:r>
                <a:r>
                  <a:rPr lang="en-US" dirty="0" err="1"/>
                  <a:t>lancip</a:t>
                </a:r>
                <a:r>
                  <a:rPr lang="en-US" dirty="0"/>
                  <a:t>. Salah =&gt; </a:t>
                </a:r>
                <a:r>
                  <a:rPr lang="en-US" dirty="0" err="1"/>
                  <a:t>segitiga</a:t>
                </a:r>
                <a:r>
                  <a:rPr lang="en-US" dirty="0"/>
                  <a:t> </a:t>
                </a:r>
                <a:r>
                  <a:rPr lang="en-US" dirty="0" err="1"/>
                  <a:t>tumpul</a:t>
                </a:r>
                <a:endParaRPr lang="en-US" dirty="0"/>
              </a:p>
            </p:txBody>
          </p:sp>
        </mc:Choice>
        <mc:Fallback xmlns="">
          <p:sp>
            <p:nvSpPr>
              <p:cNvPr id="3" name="Notes Placeholder 2"/>
              <p:cNvSpPr>
                <a:spLocks noGrp="1"/>
              </p:cNvSpPr>
              <p:nvPr>
                <p:ph type="body" idx="1"/>
              </p:nvPr>
            </p:nvSpPr>
            <p:spPr/>
            <p:txBody>
              <a:bodyPr/>
              <a:lstStyle/>
              <a:p>
                <a:r>
                  <a:rPr lang="en-US" dirty="0"/>
                  <a:t>2. 7 + 4 = 11 =&gt; </a:t>
                </a:r>
                <a:r>
                  <a:rPr lang="en-US" dirty="0" err="1"/>
                  <a:t>titik</a:t>
                </a:r>
                <a:r>
                  <a:rPr lang="en-US" dirty="0"/>
                  <a:t> R</a:t>
                </a:r>
              </a:p>
              <a:p>
                <a:r>
                  <a:rPr lang="id-ID" sz="1200" dirty="0">
                    <a:ea typeface="Cambria Math" panose="02040503050406030204" pitchFamily="18" charset="0"/>
                  </a:rPr>
                  <a:t>3. </a:t>
                </a:r>
                <a:r>
                  <a:rPr lang="id-ID" sz="1200" i="0">
                    <a:latin typeface="Cambria Math" panose="02040503050406030204" pitchFamily="18" charset="0"/>
                    <a:ea typeface="Cambria Math" panose="02040503050406030204" pitchFamily="18" charset="0"/>
                  </a:rPr>
                  <a:t>u∠</a:t>
                </a:r>
                <a:r>
                  <a:rPr lang="id-ID" sz="1200" b="0" i="0">
                    <a:latin typeface="Cambria Math" panose="02040503050406030204" pitchFamily="18" charset="0"/>
                    <a:ea typeface="Cambria Math" panose="02040503050406030204" pitchFamily="18" charset="0"/>
                  </a:rPr>
                  <a:t>𝐴𝐹𝐵</a:t>
                </a:r>
                <a:r>
                  <a:rPr lang="en-US" sz="1200" b="0" i="1" dirty="0">
                    <a:latin typeface="Cambria Math" panose="02040503050406030204" pitchFamily="18" charset="0"/>
                    <a:ea typeface="Cambria Math" panose="02040503050406030204" pitchFamily="18" charset="0"/>
                  </a:rPr>
                  <a:t> = 19, </a:t>
                </a:r>
                <a:r>
                  <a:rPr lang="id-ID" sz="1200" i="0">
                    <a:latin typeface="Cambria Math" panose="02040503050406030204" pitchFamily="18" charset="0"/>
                    <a:ea typeface="Cambria Math" panose="02040503050406030204" pitchFamily="18" charset="0"/>
                  </a:rPr>
                  <a:t>u∠</a:t>
                </a:r>
                <a:r>
                  <a:rPr lang="id-ID" sz="1200" b="0" i="0">
                    <a:latin typeface="Cambria Math" panose="02040503050406030204" pitchFamily="18" charset="0"/>
                    <a:ea typeface="Cambria Math" panose="02040503050406030204" pitchFamily="18" charset="0"/>
                  </a:rPr>
                  <a:t>𝐵𝐹𝐶</a:t>
                </a:r>
                <a:r>
                  <a:rPr lang="id-ID" sz="1200" dirty="0"/>
                  <a:t> = 57, </a:t>
                </a:r>
                <a:r>
                  <a:rPr lang="id-ID" sz="1200" i="0">
                    <a:latin typeface="Cambria Math" panose="02040503050406030204" pitchFamily="18" charset="0"/>
                    <a:ea typeface="Cambria Math" panose="02040503050406030204" pitchFamily="18" charset="0"/>
                  </a:rPr>
                  <a:t>u∠</a:t>
                </a:r>
                <a:r>
                  <a:rPr lang="id-ID" sz="1200" b="0" i="0">
                    <a:latin typeface="Cambria Math" panose="02040503050406030204" pitchFamily="18" charset="0"/>
                    <a:ea typeface="Cambria Math" panose="02040503050406030204" pitchFamily="18" charset="0"/>
                  </a:rPr>
                  <a:t>𝐶</a:t>
                </a:r>
                <a:r>
                  <a:rPr lang="id-ID" sz="1200" i="0">
                    <a:latin typeface="Cambria Math" panose="02040503050406030204" pitchFamily="18" charset="0"/>
                    <a:ea typeface="Cambria Math" panose="02040503050406030204" pitchFamily="18" charset="0"/>
                  </a:rPr>
                  <a:t>𝐹</a:t>
                </a:r>
                <a:r>
                  <a:rPr lang="id-ID" sz="1200" b="0" i="0">
                    <a:latin typeface="Cambria Math" panose="02040503050406030204" pitchFamily="18" charset="0"/>
                    <a:ea typeface="Cambria Math" panose="02040503050406030204" pitchFamily="18" charset="0"/>
                  </a:rPr>
                  <a:t>𝐷</a:t>
                </a:r>
                <a:r>
                  <a:rPr lang="en-US" dirty="0"/>
                  <a:t> = 38</a:t>
                </a:r>
              </a:p>
              <a:p>
                <a:r>
                  <a:rPr lang="en-US" dirty="0"/>
                  <a:t>4. </a:t>
                </a:r>
                <a:r>
                  <a:rPr lang="en-US" dirty="0" err="1"/>
                  <a:t>Benar</a:t>
                </a:r>
                <a:r>
                  <a:rPr lang="en-US" dirty="0"/>
                  <a:t> =&gt; </a:t>
                </a:r>
                <a:r>
                  <a:rPr lang="en-US" dirty="0" err="1"/>
                  <a:t>segitiga</a:t>
                </a:r>
                <a:r>
                  <a:rPr lang="en-US" dirty="0"/>
                  <a:t> </a:t>
                </a:r>
                <a:r>
                  <a:rPr lang="en-US" dirty="0" err="1"/>
                  <a:t>lancip</a:t>
                </a:r>
                <a:r>
                  <a:rPr lang="en-US" dirty="0"/>
                  <a:t>. Salah =&gt; </a:t>
                </a:r>
                <a:r>
                  <a:rPr lang="en-US" dirty="0" err="1"/>
                  <a:t>segitiga</a:t>
                </a:r>
                <a:r>
                  <a:rPr lang="en-US" dirty="0"/>
                  <a:t> </a:t>
                </a:r>
                <a:r>
                  <a:rPr lang="en-US" dirty="0" err="1"/>
                  <a:t>tumpul</a:t>
                </a:r>
                <a:endParaRPr lang="en-US" dirty="0"/>
              </a:p>
            </p:txBody>
          </p:sp>
        </mc:Fallback>
      </mc:AlternateContent>
      <p:sp>
        <p:nvSpPr>
          <p:cNvPr id="4" name="Slide Number Placeholder 3"/>
          <p:cNvSpPr>
            <a:spLocks noGrp="1"/>
          </p:cNvSpPr>
          <p:nvPr>
            <p:ph type="sldNum" sz="quarter" idx="10"/>
          </p:nvPr>
        </p:nvSpPr>
        <p:spPr/>
        <p:txBody>
          <a:bodyPr/>
          <a:lstStyle/>
          <a:p>
            <a:fld id="{11AC2571-19FD-44F1-A985-BA2D311B7FB5}" type="slidenum">
              <a:rPr lang="id-ID" smtClean="0"/>
              <a:t>35</a:t>
            </a:fld>
            <a:endParaRPr lang="id-ID"/>
          </a:p>
        </p:txBody>
      </p:sp>
    </p:spTree>
    <p:extLst>
      <p:ext uri="{BB962C8B-B14F-4D97-AF65-F5344CB8AC3E}">
        <p14:creationId xmlns:p14="http://schemas.microsoft.com/office/powerpoint/2010/main" val="4162714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lang="en-US" dirty="0"/>
                  <a:t>5. Banyak </a:t>
                </a:r>
                <a:r>
                  <a:rPr lang="en-US" dirty="0" err="1"/>
                  <a:t>jawaban</a:t>
                </a:r>
                <a:endParaRPr lang="en-US" dirty="0"/>
              </a:p>
              <a:p>
                <a:r>
                  <a:rPr lang="en-US" dirty="0"/>
                  <a:t>6. n=&gt; ((n-1)n/2))-n = 35</a:t>
                </a:r>
              </a:p>
              <a:p>
                <a:r>
                  <a:rPr lang="en-US" dirty="0"/>
                  <a:t>7. </a:t>
                </a:r>
                <a:r>
                  <a:rPr lang="en-US" dirty="0" err="1"/>
                  <a:t>Jika</a:t>
                </a:r>
                <a:r>
                  <a:rPr lang="en-US" dirty="0"/>
                  <a:t> 4 </a:t>
                </a:r>
                <a:r>
                  <a:rPr lang="en-US" dirty="0" err="1"/>
                  <a:t>titik</a:t>
                </a:r>
                <a:r>
                  <a:rPr lang="en-US" dirty="0"/>
                  <a:t> = 6, 5 </a:t>
                </a:r>
                <a:r>
                  <a:rPr lang="en-US" dirty="0" err="1"/>
                  <a:t>titik</a:t>
                </a:r>
                <a:r>
                  <a:rPr lang="en-US" dirty="0"/>
                  <a:t> = 10, 6 </a:t>
                </a:r>
                <a:r>
                  <a:rPr lang="en-US" dirty="0" err="1"/>
                  <a:t>titik</a:t>
                </a:r>
                <a:r>
                  <a:rPr lang="en-US" dirty="0"/>
                  <a:t> = 15. </a:t>
                </a:r>
                <a:r>
                  <a:rPr lang="en-US" dirty="0" err="1"/>
                  <a:t>Jadi</a:t>
                </a:r>
                <a:r>
                  <a:rPr lang="en-US" dirty="0"/>
                  <a:t>, n </a:t>
                </a:r>
                <a:r>
                  <a:rPr lang="en-US" dirty="0" err="1"/>
                  <a:t>titik</a:t>
                </a:r>
                <a:r>
                  <a:rPr lang="en-US" dirty="0"/>
                  <a:t> = n(n-1)/2</a:t>
                </a:r>
              </a:p>
              <a:p>
                <a:r>
                  <a:rPr lang="en-US" dirty="0"/>
                  <a:t>8. </a:t>
                </a:r>
                <a14:m>
                  <m:oMath xmlns:m="http://schemas.openxmlformats.org/officeDocument/2006/math">
                    <m:r>
                      <m:rPr>
                        <m:sty m:val="p"/>
                      </m:rPr>
                      <a:rPr lang="en-US" sz="1200" smtClean="0">
                        <a:latin typeface="Cambria Math"/>
                        <a:ea typeface="Cambria Math"/>
                      </a:rPr>
                      <m:t>u</m:t>
                    </m:r>
                    <m:r>
                      <a:rPr lang="en-US" sz="1200" i="1">
                        <a:latin typeface="Cambria Math"/>
                        <a:ea typeface="Cambria Math"/>
                      </a:rPr>
                      <m:t>∠</m:t>
                    </m:r>
                    <m:r>
                      <a:rPr lang="en-US" sz="1200" i="1">
                        <a:latin typeface="Cambria Math"/>
                        <a:ea typeface="Cambria Math"/>
                      </a:rPr>
                      <m:t>𝐴𝑂𝐶</m:t>
                    </m:r>
                  </m:oMath>
                </a14:m>
                <a:r>
                  <a:rPr lang="en-US" dirty="0"/>
                  <a:t> = 20,5</a:t>
                </a:r>
              </a:p>
            </p:txBody>
          </p:sp>
        </mc:Choice>
        <mc:Fallback xmlns="">
          <p:sp>
            <p:nvSpPr>
              <p:cNvPr id="3" name="Notes Placeholder 2"/>
              <p:cNvSpPr>
                <a:spLocks noGrp="1"/>
              </p:cNvSpPr>
              <p:nvPr>
                <p:ph type="body" idx="1"/>
              </p:nvPr>
            </p:nvSpPr>
            <p:spPr/>
            <p:txBody>
              <a:bodyPr/>
              <a:lstStyle/>
              <a:p>
                <a:r>
                  <a:rPr lang="en-US" dirty="0"/>
                  <a:t>5. Banyak </a:t>
                </a:r>
                <a:r>
                  <a:rPr lang="en-US" dirty="0" err="1"/>
                  <a:t>jawaban</a:t>
                </a:r>
                <a:endParaRPr lang="en-US" dirty="0"/>
              </a:p>
              <a:p>
                <a:r>
                  <a:rPr lang="en-US" dirty="0"/>
                  <a:t>6. n=&gt; ((n-1)n/2))-n = 35</a:t>
                </a:r>
              </a:p>
              <a:p>
                <a:r>
                  <a:rPr lang="en-US" dirty="0"/>
                  <a:t>7. </a:t>
                </a:r>
                <a:r>
                  <a:rPr lang="en-US" dirty="0" err="1"/>
                  <a:t>Jika</a:t>
                </a:r>
                <a:r>
                  <a:rPr lang="en-US" dirty="0"/>
                  <a:t> 4 </a:t>
                </a:r>
                <a:r>
                  <a:rPr lang="en-US" dirty="0" err="1"/>
                  <a:t>titik</a:t>
                </a:r>
                <a:r>
                  <a:rPr lang="en-US" dirty="0"/>
                  <a:t> = 6, 5 </a:t>
                </a:r>
                <a:r>
                  <a:rPr lang="en-US" dirty="0" err="1"/>
                  <a:t>titik</a:t>
                </a:r>
                <a:r>
                  <a:rPr lang="en-US" dirty="0"/>
                  <a:t> = 10, 6 </a:t>
                </a:r>
                <a:r>
                  <a:rPr lang="en-US" dirty="0" err="1"/>
                  <a:t>titik</a:t>
                </a:r>
                <a:r>
                  <a:rPr lang="en-US" dirty="0"/>
                  <a:t> = 15. </a:t>
                </a:r>
                <a:r>
                  <a:rPr lang="en-US" dirty="0" err="1"/>
                  <a:t>Jadi</a:t>
                </a:r>
                <a:r>
                  <a:rPr lang="en-US" dirty="0"/>
                  <a:t>, n </a:t>
                </a:r>
                <a:r>
                  <a:rPr lang="en-US" dirty="0" err="1"/>
                  <a:t>titik</a:t>
                </a:r>
                <a:r>
                  <a:rPr lang="en-US" dirty="0"/>
                  <a:t> = n(n-1)/2</a:t>
                </a:r>
              </a:p>
              <a:p>
                <a:r>
                  <a:rPr lang="en-US" dirty="0"/>
                  <a:t>8. </a:t>
                </a:r>
                <a:r>
                  <a:rPr lang="en-US" sz="1200" i="0">
                    <a:latin typeface="Cambria Math"/>
                    <a:ea typeface="Cambria Math"/>
                  </a:rPr>
                  <a:t>u∠𝐴𝑂𝐶</a:t>
                </a:r>
                <a:r>
                  <a:rPr lang="en-US" dirty="0"/>
                  <a:t> = 20,5</a:t>
                </a:r>
              </a:p>
            </p:txBody>
          </p:sp>
        </mc:Fallback>
      </mc:AlternateContent>
      <p:sp>
        <p:nvSpPr>
          <p:cNvPr id="4" name="Slide Number Placeholder 3"/>
          <p:cNvSpPr>
            <a:spLocks noGrp="1"/>
          </p:cNvSpPr>
          <p:nvPr>
            <p:ph type="sldNum" sz="quarter" idx="10"/>
          </p:nvPr>
        </p:nvSpPr>
        <p:spPr/>
        <p:txBody>
          <a:bodyPr/>
          <a:lstStyle/>
          <a:p>
            <a:fld id="{11AC2571-19FD-44F1-A985-BA2D311B7FB5}" type="slidenum">
              <a:rPr lang="id-ID" smtClean="0"/>
              <a:t>36</a:t>
            </a:fld>
            <a:endParaRPr lang="id-ID"/>
          </a:p>
        </p:txBody>
      </p:sp>
    </p:spTree>
    <p:extLst>
      <p:ext uri="{BB962C8B-B14F-4D97-AF65-F5344CB8AC3E}">
        <p14:creationId xmlns:p14="http://schemas.microsoft.com/office/powerpoint/2010/main" val="4162714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3/13/24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3/13/24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3/13/24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
        <p:nvSpPr>
          <p:cNvPr id="7" name="Rectangle 6"/>
          <p:cNvSpPr/>
          <p:nvPr userDrawn="1"/>
        </p:nvSpPr>
        <p:spPr>
          <a:xfrm>
            <a:off x="9131301" y="6424984"/>
            <a:ext cx="1739900" cy="32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id-ID" i="1" dirty="0">
                <a:solidFill>
                  <a:srgbClr val="00B0F0"/>
                </a:solidFill>
                <a:latin typeface="Brush Script MT" panose="03060802040406070304" pitchFamily="66" charset="0"/>
              </a:rPr>
              <a:t>_Ramdani Miftah_</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3/13/24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sz="1600">
                <a:latin typeface="Brush Script MT" panose="03060802040406070304" pitchFamily="66" charset="0"/>
              </a:defRPr>
            </a:lvl1pPr>
          </a:lstStyle>
          <a:p>
            <a:r>
              <a:rPr lang="id-ID" dirty="0"/>
              <a:t>Ramdani Miftah</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3/13/24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lvl1pPr>
              <a:defRPr sz="1400">
                <a:latin typeface="Brush Script MT" panose="03060802040406070304" pitchFamily="66" charset="0"/>
              </a:defRPr>
            </a:lvl1pPr>
          </a:lstStyle>
          <a:p>
            <a:r>
              <a:rPr lang="id-ID" dirty="0"/>
              <a:t>Ramdani Miftah</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3/13/24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3/13/24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3/13/24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3/13/24</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audio" Target="../media/media1.m4a"/><Relationship Id="rId1" Type="http://schemas.microsoft.com/office/2007/relationships/media" Target="../media/media1.m4a"/><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7.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80.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slideLayout" Target="../slideLayouts/slideLayout2.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5025452"/>
            <a:ext cx="7772400" cy="1463040"/>
          </a:xfrm>
        </p:spPr>
        <p:txBody>
          <a:bodyPr/>
          <a:lstStyle/>
          <a:p>
            <a:r>
              <a:rPr lang="id-ID" dirty="0"/>
              <a:t>PENDAHULUAN GEOMETRI</a:t>
            </a:r>
          </a:p>
        </p:txBody>
      </p:sp>
      <p:sp>
        <p:nvSpPr>
          <p:cNvPr id="3" name="Subtitle 2"/>
          <p:cNvSpPr>
            <a:spLocks noGrp="1"/>
          </p:cNvSpPr>
          <p:nvPr>
            <p:ph type="subTitle" idx="1"/>
          </p:nvPr>
        </p:nvSpPr>
        <p:spPr>
          <a:xfrm>
            <a:off x="8610600" y="4960137"/>
            <a:ext cx="3581400" cy="1463040"/>
          </a:xfrm>
        </p:spPr>
        <p:txBody>
          <a:bodyPr>
            <a:normAutofit/>
          </a:bodyPr>
          <a:lstStyle/>
          <a:p>
            <a:r>
              <a:rPr lang="id-ID" dirty="0"/>
              <a:t>Ramdani Miftah</a:t>
            </a:r>
          </a:p>
          <a:p>
            <a:r>
              <a:rPr lang="id-ID" b="1" dirty="0"/>
              <a:t>Prodi Pendidikan Matematika</a:t>
            </a:r>
          </a:p>
          <a:p>
            <a:r>
              <a:rPr lang="id-ID" b="1" dirty="0"/>
              <a:t>UIN Syarif Hidayatullah Jakarta</a:t>
            </a:r>
          </a:p>
          <a:p>
            <a:r>
              <a:rPr lang="id-ID" b="1" dirty="0"/>
              <a:t>2024</a:t>
            </a:r>
          </a:p>
        </p:txBody>
      </p:sp>
      <p:pic>
        <p:nvPicPr>
          <p:cNvPr id="5" name="Audio 4">
            <a:hlinkClick r:id="" action="ppaction://media"/>
            <a:extLst>
              <a:ext uri="{FF2B5EF4-FFF2-40B4-BE49-F238E27FC236}">
                <a16:creationId xmlns:a16="http://schemas.microsoft.com/office/drawing/2014/main" id="{AED28748-3C26-954A-A4FA-6D322021B683}"/>
              </a:ext>
            </a:extLst>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163300" y="5829300"/>
            <a:ext cx="812800" cy="812800"/>
          </a:xfrm>
          <a:prstGeom prst="rect">
            <a:avLst/>
          </a:prstGeom>
        </p:spPr>
      </p:pic>
    </p:spTree>
    <p:extLst>
      <p:ext uri="{BB962C8B-B14F-4D97-AF65-F5344CB8AC3E}">
        <p14:creationId xmlns:p14="http://schemas.microsoft.com/office/powerpoint/2010/main" val="3588686298"/>
      </p:ext>
    </p:extLst>
  </p:cSld>
  <p:clrMapOvr>
    <a:masterClrMapping/>
  </p:clrMapOvr>
  <mc:AlternateContent xmlns:mc="http://schemas.openxmlformats.org/markup-compatibility/2006" xmlns:p14="http://schemas.microsoft.com/office/powerpoint/2010/main">
    <mc:Choice Requires="p14">
      <p:transition spd="slow" p14:dur="2000" advTm="10116"/>
    </mc:Choice>
    <mc:Fallback xmlns="">
      <p:transition spd="slow" advTm="10116"/>
    </mc:Fallback>
  </mc:AlternateContent>
  <p:timing>
    <p:tnLst>
      <p:par>
        <p:cTn id="1" dur="indefinite" restart="never" nodeType="tmRoot">
          <p:childTnLst>
            <p:audio isNarration="1">
              <p:cMediaNode vol="80000" showWhenStopped="0">
                <p:cTn id="2" fill="hold" display="0">
                  <p:stCondLst>
                    <p:cond delay="indefinite"/>
                  </p:stCondLst>
                  <p:endCondLst>
                    <p:cond evt="onStopAudio" delay="0">
                      <p:tgtEl>
                        <p:sldTgt/>
                      </p:tgtEl>
                    </p:cond>
                  </p:endCondLst>
                </p:cTn>
                <p:tgtEl>
                  <p:spTgt spid="5"/>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Pendahuluan geometri</a:t>
            </a:r>
          </a:p>
        </p:txBody>
      </p:sp>
      <p:sp>
        <p:nvSpPr>
          <p:cNvPr id="3" name="Content Placeholder 2"/>
          <p:cNvSpPr>
            <a:spLocks noGrp="1"/>
          </p:cNvSpPr>
          <p:nvPr>
            <p:ph idx="1"/>
          </p:nvPr>
        </p:nvSpPr>
        <p:spPr/>
        <p:txBody>
          <a:bodyPr>
            <a:normAutofit/>
          </a:bodyPr>
          <a:lstStyle/>
          <a:p>
            <a:r>
              <a:rPr lang="id-ID" sz="2400" dirty="0"/>
              <a:t>Konsep garis sebagai unsur primitif ini mengandung pengertian garis yang lurus atau garis lurus</a:t>
            </a:r>
          </a:p>
          <a:p>
            <a:r>
              <a:rPr lang="id-ID" sz="2400" dirty="0"/>
              <a:t>Ada macam garis lain</a:t>
            </a:r>
          </a:p>
          <a:p>
            <a:endParaRPr lang="id-ID" sz="2400" dirty="0"/>
          </a:p>
        </p:txBody>
      </p:sp>
      <p:grpSp>
        <p:nvGrpSpPr>
          <p:cNvPr id="23" name="Group 22"/>
          <p:cNvGrpSpPr/>
          <p:nvPr/>
        </p:nvGrpSpPr>
        <p:grpSpPr>
          <a:xfrm>
            <a:off x="1965278" y="4244440"/>
            <a:ext cx="7328847" cy="1569506"/>
            <a:chOff x="1965278" y="4244440"/>
            <a:chExt cx="7328847" cy="1569506"/>
          </a:xfrm>
        </p:grpSpPr>
        <p:cxnSp>
          <p:nvCxnSpPr>
            <p:cNvPr id="5" name="Straight Connector 4"/>
            <p:cNvCxnSpPr/>
            <p:nvPr/>
          </p:nvCxnSpPr>
          <p:spPr>
            <a:xfrm flipV="1">
              <a:off x="1965278" y="4326340"/>
              <a:ext cx="545910" cy="709684"/>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511188" y="4326340"/>
              <a:ext cx="600502" cy="709684"/>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3125337" y="4326340"/>
              <a:ext cx="600501" cy="72333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725838" y="4326340"/>
              <a:ext cx="750627" cy="72333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2361063" y="5390866"/>
              <a:ext cx="1801504" cy="423080"/>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ln w="0"/>
                  <a:solidFill>
                    <a:schemeClr val="tx1"/>
                  </a:solidFill>
                </a:rPr>
                <a:t>Garis Patah</a:t>
              </a:r>
            </a:p>
          </p:txBody>
        </p:sp>
        <p:sp>
          <p:nvSpPr>
            <p:cNvPr id="21" name="Freeform 20"/>
            <p:cNvSpPr/>
            <p:nvPr/>
          </p:nvSpPr>
          <p:spPr>
            <a:xfrm>
              <a:off x="6673755" y="4244440"/>
              <a:ext cx="2620370" cy="791584"/>
            </a:xfrm>
            <a:custGeom>
              <a:avLst/>
              <a:gdLst>
                <a:gd name="connsiteX0" fmla="*/ 0 w 2019868"/>
                <a:gd name="connsiteY0" fmla="*/ 559572 h 573219"/>
                <a:gd name="connsiteX1" fmla="*/ 982639 w 2019868"/>
                <a:gd name="connsiteY1" fmla="*/ 13 h 573219"/>
                <a:gd name="connsiteX2" fmla="*/ 2019868 w 2019868"/>
                <a:gd name="connsiteY2" fmla="*/ 573219 h 573219"/>
                <a:gd name="connsiteX3" fmla="*/ 2019868 w 2019868"/>
                <a:gd name="connsiteY3" fmla="*/ 573219 h 573219"/>
              </a:gdLst>
              <a:ahLst/>
              <a:cxnLst>
                <a:cxn ang="0">
                  <a:pos x="connsiteX0" y="connsiteY0"/>
                </a:cxn>
                <a:cxn ang="0">
                  <a:pos x="connsiteX1" y="connsiteY1"/>
                </a:cxn>
                <a:cxn ang="0">
                  <a:pos x="connsiteX2" y="connsiteY2"/>
                </a:cxn>
                <a:cxn ang="0">
                  <a:pos x="connsiteX3" y="connsiteY3"/>
                </a:cxn>
              </a:cxnLst>
              <a:rect l="l" t="t" r="r" b="b"/>
              <a:pathLst>
                <a:path w="2019868" h="573219">
                  <a:moveTo>
                    <a:pt x="0" y="559572"/>
                  </a:moveTo>
                  <a:cubicBezTo>
                    <a:pt x="322997" y="278655"/>
                    <a:pt x="645994" y="-2262"/>
                    <a:pt x="982639" y="13"/>
                  </a:cubicBezTo>
                  <a:cubicBezTo>
                    <a:pt x="1319284" y="2287"/>
                    <a:pt x="2019868" y="573219"/>
                    <a:pt x="2019868" y="573219"/>
                  </a:cubicBezTo>
                  <a:lnTo>
                    <a:pt x="2019868" y="573219"/>
                  </a:ln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2" name="Rectangle 21"/>
            <p:cNvSpPr/>
            <p:nvPr/>
          </p:nvSpPr>
          <p:spPr>
            <a:xfrm>
              <a:off x="7083188" y="5390866"/>
              <a:ext cx="1801504" cy="423080"/>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ln w="0"/>
                  <a:solidFill>
                    <a:schemeClr val="tx1"/>
                  </a:solidFill>
                </a:rPr>
                <a:t>Garis Lengkung</a:t>
              </a:r>
            </a:p>
          </p:txBody>
        </p:sp>
      </p:grpSp>
    </p:spTree>
    <p:custDataLst>
      <p:tags r:id="rId1"/>
    </p:custDataLst>
    <p:extLst>
      <p:ext uri="{BB962C8B-B14F-4D97-AF65-F5344CB8AC3E}">
        <p14:creationId xmlns:p14="http://schemas.microsoft.com/office/powerpoint/2010/main" val="1323371110"/>
      </p:ext>
    </p:extLst>
  </p:cSld>
  <p:clrMapOvr>
    <a:masterClrMapping/>
  </p:clrMapOvr>
  <mc:AlternateContent xmlns:mc="http://schemas.openxmlformats.org/markup-compatibility/2006" xmlns:p14="http://schemas.microsoft.com/office/powerpoint/2010/main">
    <mc:Choice Requires="p14">
      <p:transition spd="slow" p14:dur="2000" advTm="997"/>
    </mc:Choice>
    <mc:Fallback xmlns="">
      <p:transition spd="slow" advTm="9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anim calcmode="lin" valueType="num">
                                      <p:cBhvr additive="base">
                                        <p:cTn id="19" dur="500" fill="hold"/>
                                        <p:tgtEl>
                                          <p:spTgt spid="23"/>
                                        </p:tgtEl>
                                        <p:attrNameLst>
                                          <p:attrName>ppt_x</p:attrName>
                                        </p:attrNameLst>
                                      </p:cBhvr>
                                      <p:tavLst>
                                        <p:tav tm="0">
                                          <p:val>
                                            <p:strVal val="#ppt_x"/>
                                          </p:val>
                                        </p:tav>
                                        <p:tav tm="100000">
                                          <p:val>
                                            <p:strVal val="#ppt_x"/>
                                          </p:val>
                                        </p:tav>
                                      </p:tavLst>
                                    </p:anim>
                                    <p:anim calcmode="lin" valueType="num">
                                      <p:cBhvr additive="base">
                                        <p:cTn id="20"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Pendahuluan geometri</a:t>
            </a:r>
          </a:p>
        </p:txBody>
      </p:sp>
      <p:sp>
        <p:nvSpPr>
          <p:cNvPr id="3" name="Content Placeholder 2"/>
          <p:cNvSpPr>
            <a:spLocks noGrp="1"/>
          </p:cNvSpPr>
          <p:nvPr>
            <p:ph idx="1"/>
          </p:nvPr>
        </p:nvSpPr>
        <p:spPr/>
        <p:txBody>
          <a:bodyPr>
            <a:normAutofit/>
          </a:bodyPr>
          <a:lstStyle/>
          <a:p>
            <a:r>
              <a:rPr lang="id-ID" sz="2400" b="1" u="sng" dirty="0"/>
              <a:t>Ruas garis (segmen)</a:t>
            </a:r>
          </a:p>
          <a:p>
            <a:r>
              <a:rPr lang="id-ID" sz="2400" dirty="0"/>
              <a:t>Ruas garis (segmen) adalah himpunan titik-titik yang memuat dua titik dan semua titik-titik lainnya yang berada diantara dua titik itu.</a:t>
            </a:r>
          </a:p>
          <a:p>
            <a:endParaRPr lang="id-ID" sz="2400" u="sng" dirty="0"/>
          </a:p>
          <a:p>
            <a:endParaRPr lang="id-ID" sz="2400" dirty="0"/>
          </a:p>
        </p:txBody>
      </p:sp>
      <p:grpSp>
        <p:nvGrpSpPr>
          <p:cNvPr id="25" name="Group 24"/>
          <p:cNvGrpSpPr/>
          <p:nvPr/>
        </p:nvGrpSpPr>
        <p:grpSpPr>
          <a:xfrm>
            <a:off x="3279443" y="5083812"/>
            <a:ext cx="5387668" cy="936312"/>
            <a:chOff x="3279443" y="5083812"/>
            <a:chExt cx="5387668" cy="936312"/>
          </a:xfrm>
        </p:grpSpPr>
        <mc:AlternateContent xmlns:mc="http://schemas.openxmlformats.org/markup-compatibility/2006" xmlns:a14="http://schemas.microsoft.com/office/drawing/2010/main">
          <mc:Choice Requires="a14">
            <p:sp>
              <p:nvSpPr>
                <p:cNvPr id="4" name="Rectangle 3"/>
                <p:cNvSpPr/>
                <p:nvPr/>
              </p:nvSpPr>
              <p:spPr>
                <a:xfrm>
                  <a:off x="8113946" y="5186216"/>
                  <a:ext cx="553165" cy="40479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id-ID" i="1">
                                <a:latin typeface="Cambria Math" panose="02040503050406030204" pitchFamily="18" charset="0"/>
                              </a:rPr>
                            </m:ctrlPr>
                          </m:accPr>
                          <m:e>
                            <m:r>
                              <a:rPr lang="id-ID" i="1">
                                <a:latin typeface="Cambria Math" panose="02040503050406030204" pitchFamily="18" charset="0"/>
                              </a:rPr>
                              <m:t>𝐴𝐵</m:t>
                            </m:r>
                          </m:e>
                        </m:acc>
                      </m:oMath>
                    </m:oMathPara>
                  </a14:m>
                  <a:endParaRPr lang="id-ID" dirty="0"/>
                </a:p>
              </p:txBody>
            </p:sp>
          </mc:Choice>
          <mc:Fallback xmlns="">
            <p:sp>
              <p:nvSpPr>
                <p:cNvPr id="4" name="Rectangle 3"/>
                <p:cNvSpPr>
                  <a:spLocks noRot="1" noChangeAspect="1" noMove="1" noResize="1" noEditPoints="1" noAdjustHandles="1" noChangeArrowheads="1" noChangeShapeType="1" noTextEdit="1"/>
                </p:cNvSpPr>
                <p:nvPr/>
              </p:nvSpPr>
              <p:spPr>
                <a:xfrm>
                  <a:off x="8113946" y="5186216"/>
                  <a:ext cx="553165" cy="404791"/>
                </a:xfrm>
                <a:prstGeom prst="rect">
                  <a:avLst/>
                </a:prstGeom>
                <a:blipFill rotWithShape="0">
                  <a:blip r:embed="rId3"/>
                  <a:stretch>
                    <a:fillRect/>
                  </a:stretch>
                </a:blipFill>
              </p:spPr>
              <p:txBody>
                <a:bodyPr/>
                <a:lstStyle/>
                <a:p>
                  <a:r>
                    <a:rPr lang="id-ID">
                      <a:noFill/>
                    </a:rPr>
                    <a:t> </a:t>
                  </a:r>
                </a:p>
              </p:txBody>
            </p:sp>
          </mc:Fallback>
        </mc:AlternateContent>
        <p:sp>
          <p:nvSpPr>
            <p:cNvPr id="6" name="Rectangle 5"/>
            <p:cNvSpPr/>
            <p:nvPr/>
          </p:nvSpPr>
          <p:spPr>
            <a:xfrm>
              <a:off x="6779402" y="5083812"/>
              <a:ext cx="1780137"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000" dirty="0">
                  <a:ln w="0"/>
                  <a:solidFill>
                    <a:schemeClr val="tx1"/>
                  </a:solidFill>
                  <a:latin typeface="Brush Script MT" panose="03060802040406070304" pitchFamily="66" charset="0"/>
                </a:rPr>
                <a:t>Ruas </a:t>
              </a:r>
              <a:r>
                <a:rPr lang="en-US" sz="2000" dirty="0" err="1">
                  <a:ln w="0"/>
                  <a:solidFill>
                    <a:schemeClr val="tx1"/>
                  </a:solidFill>
                  <a:latin typeface="Brush Script MT" panose="03060802040406070304" pitchFamily="66" charset="0"/>
                </a:rPr>
                <a:t>garis</a:t>
              </a:r>
              <a:endParaRPr lang="en-US" sz="2000" dirty="0">
                <a:ln w="0"/>
                <a:solidFill>
                  <a:schemeClr val="tx1"/>
                </a:solidFill>
              </a:endParaRPr>
            </a:p>
          </p:txBody>
        </p:sp>
        <p:grpSp>
          <p:nvGrpSpPr>
            <p:cNvPr id="24" name="Group 23"/>
            <p:cNvGrpSpPr/>
            <p:nvPr/>
          </p:nvGrpSpPr>
          <p:grpSpPr>
            <a:xfrm>
              <a:off x="3279443" y="5306724"/>
              <a:ext cx="4065035" cy="713400"/>
              <a:chOff x="3436204" y="5306725"/>
              <a:chExt cx="4065035" cy="713400"/>
            </a:xfrm>
          </p:grpSpPr>
          <p:sp>
            <p:nvSpPr>
              <p:cNvPr id="7" name="Oval 6"/>
              <p:cNvSpPr/>
              <p:nvPr/>
            </p:nvSpPr>
            <p:spPr>
              <a:xfrm>
                <a:off x="3741004" y="5306725"/>
                <a:ext cx="180000" cy="18000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8" name="Oval 7"/>
              <p:cNvSpPr/>
              <p:nvPr/>
            </p:nvSpPr>
            <p:spPr>
              <a:xfrm>
                <a:off x="7016439" y="5306725"/>
                <a:ext cx="180000" cy="18000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9" name="Rectangle 8"/>
              <p:cNvSpPr/>
              <p:nvPr/>
            </p:nvSpPr>
            <p:spPr>
              <a:xfrm>
                <a:off x="3436204" y="5410525"/>
                <a:ext cx="7620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n w="0"/>
                    <a:solidFill>
                      <a:schemeClr val="tx1"/>
                    </a:solidFill>
                    <a:effectLst>
                      <a:outerShdw blurRad="38100" dist="19050" dir="2700000" algn="tl" rotWithShape="0">
                        <a:schemeClr val="dk1">
                          <a:alpha val="40000"/>
                        </a:schemeClr>
                      </a:outerShdw>
                    </a:effectLst>
                  </a:rPr>
                  <a:t>A</a:t>
                </a:r>
              </a:p>
            </p:txBody>
          </p:sp>
          <p:sp>
            <p:nvSpPr>
              <p:cNvPr id="10" name="Rectangle 9"/>
              <p:cNvSpPr/>
              <p:nvPr/>
            </p:nvSpPr>
            <p:spPr>
              <a:xfrm>
                <a:off x="6739239" y="5410525"/>
                <a:ext cx="7620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n w="0"/>
                    <a:solidFill>
                      <a:schemeClr val="tx1"/>
                    </a:solidFill>
                    <a:effectLst>
                      <a:outerShdw blurRad="38100" dist="19050" dir="2700000" algn="tl" rotWithShape="0">
                        <a:schemeClr val="dk1">
                          <a:alpha val="40000"/>
                        </a:schemeClr>
                      </a:outerShdw>
                    </a:effectLst>
                  </a:rPr>
                  <a:t>B</a:t>
                </a:r>
              </a:p>
            </p:txBody>
          </p:sp>
          <p:cxnSp>
            <p:nvCxnSpPr>
              <p:cNvPr id="14" name="Straight Connector 13"/>
              <p:cNvCxnSpPr>
                <a:endCxn id="8" idx="2"/>
              </p:cNvCxnSpPr>
              <p:nvPr/>
            </p:nvCxnSpPr>
            <p:spPr>
              <a:xfrm>
                <a:off x="3831004" y="5388613"/>
                <a:ext cx="3185435" cy="8112"/>
              </a:xfrm>
              <a:prstGeom prst="line">
                <a:avLst/>
              </a:prstGeom>
            </p:spPr>
            <p:style>
              <a:lnRef idx="1">
                <a:schemeClr val="accent1"/>
              </a:lnRef>
              <a:fillRef idx="0">
                <a:schemeClr val="accent1"/>
              </a:fillRef>
              <a:effectRef idx="0">
                <a:schemeClr val="accent1"/>
              </a:effectRef>
              <a:fontRef idx="minor">
                <a:schemeClr val="tx1"/>
              </a:fontRef>
            </p:style>
          </p:cxnSp>
        </p:grpSp>
      </p:grpSp>
      <p:grpSp>
        <p:nvGrpSpPr>
          <p:cNvPr id="26" name="Group 25"/>
          <p:cNvGrpSpPr/>
          <p:nvPr/>
        </p:nvGrpSpPr>
        <p:grpSpPr>
          <a:xfrm>
            <a:off x="1723660" y="4160360"/>
            <a:ext cx="7086600" cy="609600"/>
            <a:chOff x="1769091" y="3584681"/>
            <a:chExt cx="7086600" cy="609600"/>
          </a:xfrm>
        </p:grpSpPr>
        <p:cxnSp>
          <p:nvCxnSpPr>
            <p:cNvPr id="16" name="Straight Connector 15"/>
            <p:cNvCxnSpPr/>
            <p:nvPr/>
          </p:nvCxnSpPr>
          <p:spPr>
            <a:xfrm>
              <a:off x="3597891" y="3715473"/>
              <a:ext cx="34290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3279443" y="3584681"/>
              <a:ext cx="7620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A</a:t>
              </a:r>
            </a:p>
          </p:txBody>
        </p:sp>
        <p:sp>
          <p:nvSpPr>
            <p:cNvPr id="18" name="Rectangle 17"/>
            <p:cNvSpPr/>
            <p:nvPr/>
          </p:nvSpPr>
          <p:spPr>
            <a:xfrm>
              <a:off x="6714131" y="3584681"/>
              <a:ext cx="7620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B</a:t>
              </a:r>
            </a:p>
          </p:txBody>
        </p:sp>
        <p:cxnSp>
          <p:nvCxnSpPr>
            <p:cNvPr id="19" name="Straight Connector 18"/>
            <p:cNvCxnSpPr/>
            <p:nvPr/>
          </p:nvCxnSpPr>
          <p:spPr>
            <a:xfrm>
              <a:off x="1769091" y="3715473"/>
              <a:ext cx="1828800" cy="158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7026891" y="3715473"/>
              <a:ext cx="1828800" cy="158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2493050516"/>
      </p:ext>
    </p:extLst>
  </p:cSld>
  <p:clrMapOvr>
    <a:masterClrMapping/>
  </p:clrMapOvr>
  <mc:AlternateContent xmlns:mc="http://schemas.openxmlformats.org/markup-compatibility/2006" xmlns:p14="http://schemas.microsoft.com/office/powerpoint/2010/main">
    <mc:Choice Requires="p14">
      <p:transition spd="slow" p14:dur="2000" advTm="1479"/>
    </mc:Choice>
    <mc:Fallback xmlns="">
      <p:transition spd="slow" advTm="147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6"/>
                                        </p:tgtEl>
                                        <p:attrNameLst>
                                          <p:attrName>style.visibility</p:attrName>
                                        </p:attrNameLst>
                                      </p:cBhvr>
                                      <p:to>
                                        <p:strVal val="visible"/>
                                      </p:to>
                                    </p:set>
                                    <p:anim calcmode="lin" valueType="num">
                                      <p:cBhvr additive="base">
                                        <p:cTn id="19" dur="500" fill="hold"/>
                                        <p:tgtEl>
                                          <p:spTgt spid="26"/>
                                        </p:tgtEl>
                                        <p:attrNameLst>
                                          <p:attrName>ppt_x</p:attrName>
                                        </p:attrNameLst>
                                      </p:cBhvr>
                                      <p:tavLst>
                                        <p:tav tm="0">
                                          <p:val>
                                            <p:strVal val="#ppt_x"/>
                                          </p:val>
                                        </p:tav>
                                        <p:tav tm="100000">
                                          <p:val>
                                            <p:strVal val="#ppt_x"/>
                                          </p:val>
                                        </p:tav>
                                      </p:tavLst>
                                    </p:anim>
                                    <p:anim calcmode="lin" valueType="num">
                                      <p:cBhvr additive="base">
                                        <p:cTn id="20"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5"/>
                                        </p:tgtEl>
                                        <p:attrNameLst>
                                          <p:attrName>style.visibility</p:attrName>
                                        </p:attrNameLst>
                                      </p:cBhvr>
                                      <p:to>
                                        <p:strVal val="visible"/>
                                      </p:to>
                                    </p:set>
                                    <p:anim calcmode="lin" valueType="num">
                                      <p:cBhvr additive="base">
                                        <p:cTn id="25" dur="500" fill="hold"/>
                                        <p:tgtEl>
                                          <p:spTgt spid="25"/>
                                        </p:tgtEl>
                                        <p:attrNameLst>
                                          <p:attrName>ppt_x</p:attrName>
                                        </p:attrNameLst>
                                      </p:cBhvr>
                                      <p:tavLst>
                                        <p:tav tm="0">
                                          <p:val>
                                            <p:strVal val="#ppt_x"/>
                                          </p:val>
                                        </p:tav>
                                        <p:tav tm="100000">
                                          <p:val>
                                            <p:strVal val="#ppt_x"/>
                                          </p:val>
                                        </p:tav>
                                      </p:tavLst>
                                    </p:anim>
                                    <p:anim calcmode="lin" valueType="num">
                                      <p:cBhvr additive="base">
                                        <p:cTn id="26"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Pendahuluan geometri</a:t>
            </a:r>
            <a:endParaRPr lang="en-ID"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Dua </a:t>
                </a:r>
                <a:r>
                  <a:rPr lang="en-US" dirty="0" err="1"/>
                  <a:t>segmen</a:t>
                </a:r>
                <a:r>
                  <a:rPr lang="en-US" dirty="0"/>
                  <a:t> </a:t>
                </a:r>
                <a:r>
                  <a:rPr lang="en-US" dirty="0" err="1"/>
                  <a:t>garis</a:t>
                </a:r>
                <a:r>
                  <a:rPr lang="en-US" dirty="0"/>
                  <a:t> </a:t>
                </a:r>
                <a:r>
                  <a:rPr lang="en-US" dirty="0" err="1"/>
                  <a:t>adalah</a:t>
                </a:r>
                <a:r>
                  <a:rPr lang="en-US" dirty="0"/>
                  <a:t> </a:t>
                </a:r>
                <a:r>
                  <a:rPr lang="en-US" dirty="0" err="1"/>
                  <a:t>kongruen</a:t>
                </a:r>
                <a:r>
                  <a:rPr lang="en-US" dirty="0"/>
                  <a:t> </a:t>
                </a:r>
                <a:r>
                  <a:rPr lang="en-US" dirty="0" err="1"/>
                  <a:t>jika</a:t>
                </a:r>
                <a:r>
                  <a:rPr lang="en-US" dirty="0"/>
                  <a:t> </a:t>
                </a:r>
                <a:r>
                  <a:rPr lang="en-US" dirty="0" err="1"/>
                  <a:t>panjangnya</a:t>
                </a:r>
                <a:r>
                  <a:rPr lang="en-US" dirty="0"/>
                  <a:t> </a:t>
                </a:r>
                <a:r>
                  <a:rPr lang="en-US" dirty="0" err="1"/>
                  <a:t>sama</a:t>
                </a:r>
                <a:r>
                  <a:rPr lang="en-US" dirty="0"/>
                  <a:t>. </a:t>
                </a:r>
              </a:p>
              <a:p>
                <a:r>
                  <a:rPr lang="en-US" i="1" dirty="0">
                    <a:solidFill>
                      <a:srgbClr val="00B0F0"/>
                    </a:solidFill>
                  </a:rPr>
                  <a:t>Example.</a:t>
                </a:r>
                <a:r>
                  <a:rPr lang="en-US" i="1" dirty="0"/>
                  <a:t> </a:t>
                </a:r>
                <a:r>
                  <a:rPr lang="en-US" dirty="0" err="1"/>
                  <a:t>Tentukan</a:t>
                </a:r>
                <a:r>
                  <a:rPr lang="en-US" dirty="0"/>
                  <a:t> x </a:t>
                </a:r>
                <a:r>
                  <a:rPr lang="en-US" dirty="0" err="1"/>
                  <a:t>jika</a:t>
                </a:r>
                <a:r>
                  <a:rPr lang="en-US" dirty="0"/>
                  <a:t> AB = CD </a:t>
                </a:r>
                <a:r>
                  <a:rPr lang="en-US" dirty="0" err="1"/>
                  <a:t>dengan</a:t>
                </a:r>
                <a:r>
                  <a:rPr lang="en-US" dirty="0"/>
                  <a:t> AB = 3x – 6 </a:t>
                </a:r>
                <a:r>
                  <a:rPr lang="en-US" dirty="0" err="1"/>
                  <a:t>dan</a:t>
                </a:r>
                <a:r>
                  <a:rPr lang="en-US" dirty="0"/>
                  <a:t> CD = x</a:t>
                </a:r>
                <a:endParaRPr lang="en-ID" dirty="0"/>
              </a:p>
              <a:p>
                <a:r>
                  <a:rPr lang="en-US" dirty="0"/>
                  <a:t>B </a:t>
                </a:r>
                <a:r>
                  <a:rPr lang="en-US" dirty="0" err="1"/>
                  <a:t>adalah</a:t>
                </a:r>
                <a:r>
                  <a:rPr lang="en-US" dirty="0"/>
                  <a:t> </a:t>
                </a:r>
                <a:r>
                  <a:rPr lang="en-US" dirty="0" err="1"/>
                  <a:t>titik</a:t>
                </a:r>
                <a:r>
                  <a:rPr lang="en-US" dirty="0"/>
                  <a:t> </a:t>
                </a:r>
                <a:r>
                  <a:rPr lang="en-US" dirty="0" err="1"/>
                  <a:t>tengah</a:t>
                </a:r>
                <a:r>
                  <a:rPr lang="en-US" dirty="0"/>
                  <a:t> AC </a:t>
                </a:r>
                <a:r>
                  <a:rPr lang="en-US" dirty="0" err="1"/>
                  <a:t>jika</a:t>
                </a:r>
                <a:r>
                  <a:rPr lang="en-US" dirty="0"/>
                  <a:t> B </a:t>
                </a:r>
                <a:r>
                  <a:rPr lang="en-US" dirty="0" err="1"/>
                  <a:t>ada</a:t>
                </a:r>
                <a:r>
                  <a:rPr lang="en-US" dirty="0"/>
                  <a:t> di AC </a:t>
                </a:r>
                <a:r>
                  <a:rPr lang="en-US" dirty="0" err="1"/>
                  <a:t>dengan</a:t>
                </a:r>
                <a:r>
                  <a:rPr lang="en-US" dirty="0"/>
                  <a:t> AB = BC </a:t>
                </a:r>
              </a:p>
              <a:p>
                <a:r>
                  <a:rPr lang="en-US" i="1" dirty="0">
                    <a:solidFill>
                      <a:srgbClr val="00B0F0"/>
                    </a:solidFill>
                  </a:rPr>
                  <a:t>Example. </a:t>
                </a:r>
              </a:p>
              <a:p>
                <a:r>
                  <a:rPr lang="en-US" dirty="0" err="1"/>
                  <a:t>Tentukan</a:t>
                </a:r>
                <a:r>
                  <a:rPr lang="en-US" dirty="0"/>
                  <a:t> x </a:t>
                </a:r>
                <a:r>
                  <a:rPr lang="en-US" dirty="0" err="1"/>
                  <a:t>dan</a:t>
                </a:r>
                <a:r>
                  <a:rPr lang="en-US" dirty="0"/>
                  <a:t> AC </a:t>
                </a:r>
                <a:r>
                  <a:rPr lang="en-US" dirty="0" err="1"/>
                  <a:t>jika</a:t>
                </a:r>
                <a:r>
                  <a:rPr lang="en-US" dirty="0"/>
                  <a:t> B </a:t>
                </a:r>
                <a:r>
                  <a:rPr lang="en-US" dirty="0" err="1"/>
                  <a:t>adalah</a:t>
                </a:r>
                <a:r>
                  <a:rPr lang="en-US" dirty="0"/>
                  <a:t> </a:t>
                </a:r>
                <a:r>
                  <a:rPr lang="en-US" dirty="0" err="1"/>
                  <a:t>titik</a:t>
                </a:r>
                <a:r>
                  <a:rPr lang="en-US" dirty="0"/>
                  <a:t> </a:t>
                </a:r>
                <a:r>
                  <a:rPr lang="en-US" dirty="0" err="1"/>
                  <a:t>tengah</a:t>
                </a:r>
                <a:r>
                  <a:rPr lang="en-US" dirty="0"/>
                  <a:t> AC </a:t>
                </a:r>
                <a:r>
                  <a:rPr lang="en-US" dirty="0" err="1"/>
                  <a:t>dengan</a:t>
                </a:r>
                <a:r>
                  <a:rPr lang="en-US" dirty="0"/>
                  <a:t> AB = 5(x-3) </a:t>
                </a:r>
                <a:r>
                  <a:rPr lang="en-US" dirty="0" err="1"/>
                  <a:t>dan</a:t>
                </a:r>
                <a:r>
                  <a:rPr lang="en-US" dirty="0"/>
                  <a:t> BC = 9-x</a:t>
                </a:r>
              </a:p>
              <a:p>
                <a:r>
                  <a:rPr lang="en-US" dirty="0" err="1"/>
                  <a:t>Tentukan</a:t>
                </a:r>
                <a:r>
                  <a:rPr lang="en-US" dirty="0"/>
                  <a:t> AB </a:t>
                </a:r>
                <a:r>
                  <a:rPr lang="en-US" dirty="0" err="1"/>
                  <a:t>jika</a:t>
                </a:r>
                <a:r>
                  <a:rPr lang="en-US" dirty="0"/>
                  <a:t> B </a:t>
                </a:r>
                <a:r>
                  <a:rPr lang="en-US" dirty="0" err="1"/>
                  <a:t>titik</a:t>
                </a:r>
                <a:r>
                  <a:rPr lang="en-US" dirty="0"/>
                  <a:t> </a:t>
                </a:r>
                <a:r>
                  <a:rPr lang="en-US" dirty="0" err="1"/>
                  <a:t>tengah</a:t>
                </a:r>
                <a:r>
                  <a:rPr lang="en-US" dirty="0"/>
                  <a:t> AC </a:t>
                </a:r>
                <a:r>
                  <a:rPr lang="en-US" dirty="0" err="1"/>
                  <a:t>dengan</a:t>
                </a:r>
                <a:r>
                  <a:rPr lang="en-US" dirty="0"/>
                  <a:t> AB = </a:t>
                </a:r>
                <a14:m>
                  <m:oMath xmlns:m="http://schemas.openxmlformats.org/officeDocument/2006/math">
                    <m:sSup>
                      <m:sSupPr>
                        <m:ctrlPr>
                          <a:rPr lang="en-US" i="1" smtClean="0">
                            <a:latin typeface="Cambria Math" panose="02040503050406030204" pitchFamily="18" charset="0"/>
                          </a:rPr>
                        </m:ctrlPr>
                      </m:sSupPr>
                      <m:e>
                        <m:r>
                          <a:rPr lang="en-US" b="0" i="1" smtClean="0">
                            <a:latin typeface="Cambria Math" panose="02040503050406030204" pitchFamily="18" charset="0"/>
                          </a:rPr>
                          <m:t>𝑥</m:t>
                        </m:r>
                      </m:e>
                      <m:sup>
                        <m:r>
                          <a:rPr lang="en-US" b="0" i="1" smtClean="0">
                            <a:latin typeface="Cambria Math" panose="02040503050406030204" pitchFamily="18" charset="0"/>
                          </a:rPr>
                          <m:t>2</m:t>
                        </m:r>
                      </m:sup>
                    </m:sSup>
                    <m:r>
                      <a:rPr lang="en-US" b="0" i="1" smtClean="0">
                        <a:latin typeface="Cambria Math" panose="02040503050406030204" pitchFamily="18" charset="0"/>
                      </a:rPr>
                      <m:t>−6</m:t>
                    </m:r>
                  </m:oMath>
                </a14:m>
                <a:r>
                  <a:rPr lang="en-ID" dirty="0"/>
                  <a:t> </a:t>
                </a:r>
                <a:r>
                  <a:rPr lang="en-ID" dirty="0" err="1"/>
                  <a:t>dan</a:t>
                </a:r>
                <a:r>
                  <a:rPr lang="en-ID" dirty="0"/>
                  <a:t> BC = 5x</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3"/>
                <a:stretch>
                  <a:fillRect l="-313" t="-1818"/>
                </a:stretch>
              </a:blipFill>
            </p:spPr>
            <p:txBody>
              <a:bodyPr/>
              <a:lstStyle/>
              <a:p>
                <a:r>
                  <a:rPr lang="en-ID">
                    <a:noFill/>
                  </a:rPr>
                  <a:t> </a:t>
                </a:r>
              </a:p>
            </p:txBody>
          </p:sp>
        </mc:Fallback>
      </mc:AlternateContent>
    </p:spTree>
    <p:custDataLst>
      <p:tags r:id="rId1"/>
    </p:custDataLst>
    <p:extLst>
      <p:ext uri="{BB962C8B-B14F-4D97-AF65-F5344CB8AC3E}">
        <p14:creationId xmlns:p14="http://schemas.microsoft.com/office/powerpoint/2010/main" val="2900882292"/>
      </p:ext>
    </p:extLst>
  </p:cSld>
  <p:clrMapOvr>
    <a:masterClrMapping/>
  </p:clrMapOvr>
  <mc:AlternateContent xmlns:mc="http://schemas.openxmlformats.org/markup-compatibility/2006" xmlns:p14="http://schemas.microsoft.com/office/powerpoint/2010/main">
    <mc:Choice Requires="p14">
      <p:transition spd="slow" p14:dur="2000" advTm="1569"/>
    </mc:Choice>
    <mc:Fallback xmlns="">
      <p:transition spd="slow" advTm="156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Pendahuluan geometri</a:t>
            </a:r>
          </a:p>
        </p:txBody>
      </p:sp>
      <p:sp>
        <p:nvSpPr>
          <p:cNvPr id="3" name="Content Placeholder 2"/>
          <p:cNvSpPr>
            <a:spLocks noGrp="1"/>
          </p:cNvSpPr>
          <p:nvPr>
            <p:ph idx="1"/>
          </p:nvPr>
        </p:nvSpPr>
        <p:spPr/>
        <p:txBody>
          <a:bodyPr>
            <a:normAutofit lnSpcReduction="10000"/>
          </a:bodyPr>
          <a:lstStyle/>
          <a:p>
            <a:r>
              <a:rPr lang="id-ID" sz="2400" b="1" u="sng" dirty="0"/>
              <a:t>Beberapa definisi tentang titik dan garis</a:t>
            </a:r>
          </a:p>
          <a:p>
            <a:r>
              <a:rPr lang="en-US" sz="2400" dirty="0" err="1"/>
              <a:t>Titik-titik</a:t>
            </a:r>
            <a:r>
              <a:rPr lang="en-US" sz="2400" dirty="0"/>
              <a:t> </a:t>
            </a:r>
            <a:r>
              <a:rPr lang="en-US" sz="2400" dirty="0" err="1"/>
              <a:t>kolinier</a:t>
            </a:r>
            <a:r>
              <a:rPr lang="en-US" sz="2400" dirty="0"/>
              <a:t> </a:t>
            </a:r>
            <a:r>
              <a:rPr lang="en-US" sz="2400" dirty="0" err="1"/>
              <a:t>adalah</a:t>
            </a:r>
            <a:r>
              <a:rPr lang="en-US" sz="2400" dirty="0"/>
              <a:t> </a:t>
            </a:r>
            <a:r>
              <a:rPr lang="en-US" sz="2400" dirty="0" err="1"/>
              <a:t>titik-titik</a:t>
            </a:r>
            <a:r>
              <a:rPr lang="en-US" sz="2400" dirty="0"/>
              <a:t> yang </a:t>
            </a:r>
            <a:r>
              <a:rPr lang="en-US" sz="2400" dirty="0" err="1"/>
              <a:t>terletak</a:t>
            </a:r>
            <a:r>
              <a:rPr lang="en-US" sz="2400" dirty="0"/>
              <a:t> </a:t>
            </a:r>
            <a:r>
              <a:rPr lang="en-US" sz="2400" dirty="0" err="1"/>
              <a:t>pada</a:t>
            </a:r>
            <a:r>
              <a:rPr lang="en-US" sz="2400" dirty="0"/>
              <a:t> </a:t>
            </a:r>
            <a:r>
              <a:rPr lang="en-US" sz="2400" dirty="0" err="1"/>
              <a:t>satu</a:t>
            </a:r>
            <a:r>
              <a:rPr lang="en-US" sz="2400" dirty="0"/>
              <a:t> </a:t>
            </a:r>
            <a:r>
              <a:rPr lang="en-US" sz="2400" dirty="0" err="1"/>
              <a:t>garis</a:t>
            </a:r>
            <a:endParaRPr lang="en-US" sz="2400" dirty="0"/>
          </a:p>
          <a:p>
            <a:r>
              <a:rPr lang="en-US" sz="2400" i="1" dirty="0">
                <a:solidFill>
                  <a:srgbClr val="00B0F0"/>
                </a:solidFill>
              </a:rPr>
              <a:t>Example.</a:t>
            </a:r>
            <a:r>
              <a:rPr lang="en-US" sz="2400" i="1" dirty="0"/>
              <a:t> </a:t>
            </a:r>
            <a:r>
              <a:rPr lang="en-US" sz="2400" dirty="0"/>
              <a:t>If A, B, </a:t>
            </a:r>
            <a:r>
              <a:rPr lang="en-US" sz="2400" dirty="0" err="1"/>
              <a:t>dan</a:t>
            </a:r>
            <a:r>
              <a:rPr lang="en-US" sz="2400" dirty="0"/>
              <a:t> C </a:t>
            </a:r>
            <a:r>
              <a:rPr lang="en-US" sz="2400" dirty="0" err="1"/>
              <a:t>adalah</a:t>
            </a:r>
            <a:r>
              <a:rPr lang="en-US" sz="2400" dirty="0"/>
              <a:t> </a:t>
            </a:r>
            <a:r>
              <a:rPr lang="en-US" sz="2400" dirty="0" err="1"/>
              <a:t>kolinier</a:t>
            </a:r>
            <a:r>
              <a:rPr lang="en-US" sz="2400" dirty="0"/>
              <a:t> </a:t>
            </a:r>
            <a:r>
              <a:rPr lang="en-US" sz="2400" dirty="0" err="1"/>
              <a:t>dan</a:t>
            </a:r>
            <a:r>
              <a:rPr lang="en-US" sz="2400" dirty="0"/>
              <a:t> AC = 7. </a:t>
            </a:r>
            <a:r>
              <a:rPr lang="en-US" sz="2400" dirty="0" err="1"/>
              <a:t>Tentukan</a:t>
            </a:r>
            <a:r>
              <a:rPr lang="en-US" sz="2400" dirty="0"/>
              <a:t> x!</a:t>
            </a:r>
          </a:p>
          <a:p>
            <a:r>
              <a:rPr lang="en-US" sz="2400" dirty="0" err="1"/>
              <a:t>Titik-titik</a:t>
            </a:r>
            <a:r>
              <a:rPr lang="en-US" sz="2400" dirty="0"/>
              <a:t> </a:t>
            </a:r>
            <a:r>
              <a:rPr lang="en-US" sz="2400" dirty="0" err="1"/>
              <a:t>koplanar</a:t>
            </a:r>
            <a:r>
              <a:rPr lang="en-US" sz="2400" dirty="0"/>
              <a:t> </a:t>
            </a:r>
            <a:r>
              <a:rPr lang="en-US" sz="2400" dirty="0" err="1"/>
              <a:t>adalah</a:t>
            </a:r>
            <a:r>
              <a:rPr lang="en-US" sz="2400" dirty="0"/>
              <a:t> </a:t>
            </a:r>
            <a:r>
              <a:rPr lang="en-US" sz="2400" dirty="0" err="1"/>
              <a:t>titik-titik</a:t>
            </a:r>
            <a:r>
              <a:rPr lang="en-US" sz="2400" dirty="0"/>
              <a:t> yang </a:t>
            </a:r>
            <a:r>
              <a:rPr lang="en-US" sz="2400" dirty="0" err="1"/>
              <a:t>terletak</a:t>
            </a:r>
            <a:r>
              <a:rPr lang="en-US" sz="2400" dirty="0"/>
              <a:t> </a:t>
            </a:r>
            <a:r>
              <a:rPr lang="en-US" sz="2400" dirty="0" err="1"/>
              <a:t>pada</a:t>
            </a:r>
            <a:r>
              <a:rPr lang="en-US" sz="2400" dirty="0"/>
              <a:t> </a:t>
            </a:r>
            <a:r>
              <a:rPr lang="en-US" sz="2400" dirty="0" err="1"/>
              <a:t>satu</a:t>
            </a:r>
            <a:r>
              <a:rPr lang="en-US" sz="2400" dirty="0"/>
              <a:t> </a:t>
            </a:r>
            <a:r>
              <a:rPr lang="en-US" sz="2400" dirty="0" err="1"/>
              <a:t>bidang</a:t>
            </a:r>
            <a:endParaRPr lang="en-US" sz="2400" dirty="0"/>
          </a:p>
          <a:p>
            <a:r>
              <a:rPr lang="en-US" sz="2400" dirty="0" err="1"/>
              <a:t>Garis</a:t>
            </a:r>
            <a:r>
              <a:rPr lang="en-US" sz="2400" dirty="0"/>
              <a:t> </a:t>
            </a:r>
            <a:r>
              <a:rPr lang="en-US" sz="2400" dirty="0" err="1"/>
              <a:t>berpotongan</a:t>
            </a:r>
            <a:r>
              <a:rPr lang="en-US" sz="2400" dirty="0"/>
              <a:t> </a:t>
            </a:r>
            <a:r>
              <a:rPr lang="en-US" sz="2400" dirty="0" err="1"/>
              <a:t>adalah</a:t>
            </a:r>
            <a:r>
              <a:rPr lang="en-US" sz="2400" dirty="0"/>
              <a:t> </a:t>
            </a:r>
            <a:r>
              <a:rPr lang="en-US" sz="2400" dirty="0" err="1"/>
              <a:t>dua</a:t>
            </a:r>
            <a:r>
              <a:rPr lang="en-US" sz="2400" dirty="0"/>
              <a:t> </a:t>
            </a:r>
            <a:r>
              <a:rPr lang="en-US" sz="2400" dirty="0" err="1"/>
              <a:t>garis</a:t>
            </a:r>
            <a:r>
              <a:rPr lang="en-US" sz="2400" dirty="0"/>
              <a:t> </a:t>
            </a:r>
            <a:r>
              <a:rPr lang="en-US" sz="2400" dirty="0" err="1"/>
              <a:t>dengan</a:t>
            </a:r>
            <a:r>
              <a:rPr lang="en-US" sz="2400" dirty="0"/>
              <a:t> </a:t>
            </a:r>
            <a:r>
              <a:rPr lang="en-US" sz="2400" dirty="0" err="1"/>
              <a:t>satu</a:t>
            </a:r>
            <a:r>
              <a:rPr lang="en-US" sz="2400" dirty="0"/>
              <a:t> </a:t>
            </a:r>
            <a:r>
              <a:rPr lang="en-US" sz="2400" dirty="0" err="1"/>
              <a:t>titik</a:t>
            </a:r>
            <a:r>
              <a:rPr lang="en-US" sz="2400" dirty="0"/>
              <a:t> </a:t>
            </a:r>
            <a:r>
              <a:rPr lang="en-US" sz="2400" dirty="0" err="1"/>
              <a:t>persekutuan</a:t>
            </a:r>
            <a:endParaRPr lang="en-US" sz="2400" dirty="0"/>
          </a:p>
          <a:p>
            <a:r>
              <a:rPr lang="en-US" sz="2400" dirty="0" err="1"/>
              <a:t>Garis-garis</a:t>
            </a:r>
            <a:r>
              <a:rPr lang="en-US" sz="2400" dirty="0"/>
              <a:t> </a:t>
            </a:r>
            <a:r>
              <a:rPr lang="en-US" sz="2400" dirty="0" err="1"/>
              <a:t>sejajar</a:t>
            </a:r>
            <a:r>
              <a:rPr lang="en-US" sz="2400" dirty="0"/>
              <a:t> </a:t>
            </a:r>
            <a:r>
              <a:rPr lang="en-US" sz="2400" dirty="0" err="1"/>
              <a:t>adalah</a:t>
            </a:r>
            <a:r>
              <a:rPr lang="en-US" sz="2400" dirty="0"/>
              <a:t> </a:t>
            </a:r>
            <a:r>
              <a:rPr lang="en-US" sz="2400" dirty="0" err="1"/>
              <a:t>garis-garis</a:t>
            </a:r>
            <a:r>
              <a:rPr lang="en-US" sz="2400" dirty="0"/>
              <a:t> yang </a:t>
            </a:r>
            <a:r>
              <a:rPr lang="en-US" sz="2400" dirty="0" err="1"/>
              <a:t>terletak</a:t>
            </a:r>
            <a:r>
              <a:rPr lang="en-US" sz="2400" dirty="0"/>
              <a:t> </a:t>
            </a:r>
            <a:r>
              <a:rPr lang="en-US" sz="2400" dirty="0" err="1"/>
              <a:t>satu</a:t>
            </a:r>
            <a:r>
              <a:rPr lang="en-US" sz="2400" dirty="0"/>
              <a:t> </a:t>
            </a:r>
            <a:r>
              <a:rPr lang="en-US" sz="2400" dirty="0" err="1"/>
              <a:t>bidang</a:t>
            </a:r>
            <a:r>
              <a:rPr lang="en-US" sz="2400" dirty="0"/>
              <a:t> </a:t>
            </a:r>
            <a:r>
              <a:rPr lang="en-US" sz="2400" dirty="0" err="1"/>
              <a:t>dan</a:t>
            </a:r>
            <a:r>
              <a:rPr lang="en-US" sz="2400" dirty="0"/>
              <a:t> </a:t>
            </a:r>
            <a:r>
              <a:rPr lang="en-US" sz="2400" dirty="0" err="1"/>
              <a:t>tidak</a:t>
            </a:r>
            <a:r>
              <a:rPr lang="en-US" sz="2400" dirty="0"/>
              <a:t> </a:t>
            </a:r>
            <a:r>
              <a:rPr lang="en-US" sz="2400" dirty="0" err="1"/>
              <a:t>berpotongan</a:t>
            </a:r>
            <a:endParaRPr lang="en-US" sz="2400" dirty="0"/>
          </a:p>
          <a:p>
            <a:r>
              <a:rPr lang="en-US" sz="2400" dirty="0" err="1"/>
              <a:t>Garis</a:t>
            </a:r>
            <a:r>
              <a:rPr lang="en-US" sz="2400" dirty="0"/>
              <a:t> </a:t>
            </a:r>
            <a:r>
              <a:rPr lang="en-US" sz="2400" dirty="0" err="1"/>
              <a:t>konkuren</a:t>
            </a:r>
            <a:r>
              <a:rPr lang="en-US" sz="2400" dirty="0"/>
              <a:t> </a:t>
            </a:r>
            <a:r>
              <a:rPr lang="en-US" sz="2400" dirty="0" err="1"/>
              <a:t>adalah</a:t>
            </a:r>
            <a:r>
              <a:rPr lang="en-US" sz="2400" dirty="0"/>
              <a:t> </a:t>
            </a:r>
            <a:r>
              <a:rPr lang="en-US" sz="2400" dirty="0" err="1"/>
              <a:t>tiga</a:t>
            </a:r>
            <a:r>
              <a:rPr lang="en-US" sz="2400" dirty="0"/>
              <a:t> </a:t>
            </a:r>
            <a:r>
              <a:rPr lang="en-US" sz="2400" dirty="0" err="1"/>
              <a:t>garis</a:t>
            </a:r>
            <a:r>
              <a:rPr lang="en-US" sz="2400" dirty="0"/>
              <a:t> </a:t>
            </a:r>
            <a:r>
              <a:rPr lang="en-US" sz="2400" dirty="0" err="1"/>
              <a:t>atau</a:t>
            </a:r>
            <a:r>
              <a:rPr lang="en-US" sz="2400" dirty="0"/>
              <a:t> </a:t>
            </a:r>
            <a:r>
              <a:rPr lang="en-US" sz="2400" dirty="0" err="1"/>
              <a:t>lebih</a:t>
            </a:r>
            <a:r>
              <a:rPr lang="en-US" sz="2400" dirty="0"/>
              <a:t> yang </a:t>
            </a:r>
            <a:r>
              <a:rPr lang="en-US" sz="2400" dirty="0" err="1"/>
              <a:t>koplanar</a:t>
            </a:r>
            <a:r>
              <a:rPr lang="en-US" sz="2400" dirty="0"/>
              <a:t> </a:t>
            </a:r>
            <a:r>
              <a:rPr lang="en-US" sz="2400" dirty="0" err="1"/>
              <a:t>dan</a:t>
            </a:r>
            <a:r>
              <a:rPr lang="en-US" sz="2400" dirty="0"/>
              <a:t> </a:t>
            </a:r>
            <a:r>
              <a:rPr lang="en-US" sz="2400" dirty="0" err="1"/>
              <a:t>mempunyai</a:t>
            </a:r>
            <a:r>
              <a:rPr lang="en-US" sz="2400" dirty="0"/>
              <a:t> </a:t>
            </a:r>
            <a:r>
              <a:rPr lang="en-US" sz="2400" dirty="0" err="1"/>
              <a:t>satu</a:t>
            </a:r>
            <a:r>
              <a:rPr lang="en-US" sz="2400" dirty="0"/>
              <a:t> </a:t>
            </a:r>
            <a:r>
              <a:rPr lang="en-US" sz="2400" dirty="0" err="1"/>
              <a:t>titik</a:t>
            </a:r>
            <a:r>
              <a:rPr lang="en-US" sz="2400" dirty="0"/>
              <a:t> </a:t>
            </a:r>
            <a:r>
              <a:rPr lang="en-US" sz="2400" dirty="0" err="1"/>
              <a:t>persekutuan</a:t>
            </a:r>
            <a:endParaRPr lang="en-US" sz="2400" dirty="0"/>
          </a:p>
        </p:txBody>
      </p:sp>
    </p:spTree>
    <p:custDataLst>
      <p:tags r:id="rId1"/>
    </p:custDataLst>
    <p:extLst>
      <p:ext uri="{BB962C8B-B14F-4D97-AF65-F5344CB8AC3E}">
        <p14:creationId xmlns:p14="http://schemas.microsoft.com/office/powerpoint/2010/main" val="2763713450"/>
      </p:ext>
    </p:extLst>
  </p:cSld>
  <p:clrMapOvr>
    <a:masterClrMapping/>
  </p:clrMapOvr>
  <mc:AlternateContent xmlns:mc="http://schemas.openxmlformats.org/markup-compatibility/2006" xmlns:p14="http://schemas.microsoft.com/office/powerpoint/2010/main">
    <mc:Choice Requires="p14">
      <p:transition spd="slow" p14:dur="2000" advTm="1556"/>
    </mc:Choice>
    <mc:Fallback xmlns="">
      <p:transition spd="slow" advTm="155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Pendahuluan geometri</a:t>
            </a:r>
          </a:p>
        </p:txBody>
      </p:sp>
      <p:sp>
        <p:nvSpPr>
          <p:cNvPr id="3" name="Content Placeholder 2"/>
          <p:cNvSpPr>
            <a:spLocks noGrp="1"/>
          </p:cNvSpPr>
          <p:nvPr>
            <p:ph idx="1"/>
          </p:nvPr>
        </p:nvSpPr>
        <p:spPr/>
        <p:txBody>
          <a:bodyPr>
            <a:normAutofit/>
          </a:bodyPr>
          <a:lstStyle/>
          <a:p>
            <a:r>
              <a:rPr lang="id-ID" sz="2400" b="1" u="sng" dirty="0"/>
              <a:t>Sinar Garis</a:t>
            </a:r>
          </a:p>
          <a:p>
            <a:r>
              <a:rPr lang="id-ID" sz="2400" dirty="0"/>
              <a:t>Sinar garis adalah kumpulan titik yang merupakan gabungan dari titik tertentu pada suatu garis dan semua titik pada garis itu yang terletak pada pihak yang sama (pada arah yang tidak berlawanan) dari titik tertentu tersebut.</a:t>
            </a:r>
          </a:p>
          <a:p>
            <a:endParaRPr lang="id-ID" sz="2400" dirty="0"/>
          </a:p>
        </p:txBody>
      </p:sp>
      <p:grpSp>
        <p:nvGrpSpPr>
          <p:cNvPr id="24" name="Group 23"/>
          <p:cNvGrpSpPr/>
          <p:nvPr/>
        </p:nvGrpSpPr>
        <p:grpSpPr>
          <a:xfrm>
            <a:off x="2096066" y="4475104"/>
            <a:ext cx="7308378" cy="1161334"/>
            <a:chOff x="2423612" y="4352272"/>
            <a:chExt cx="7308378" cy="1161334"/>
          </a:xfrm>
        </p:grpSpPr>
        <p:grpSp>
          <p:nvGrpSpPr>
            <p:cNvPr id="4" name="Group 22"/>
            <p:cNvGrpSpPr/>
            <p:nvPr/>
          </p:nvGrpSpPr>
          <p:grpSpPr>
            <a:xfrm>
              <a:off x="2423612" y="4373880"/>
              <a:ext cx="3733800" cy="1129352"/>
              <a:chOff x="1759422" y="5181600"/>
              <a:chExt cx="3733800" cy="1129352"/>
            </a:xfrm>
          </p:grpSpPr>
          <p:cxnSp>
            <p:nvCxnSpPr>
              <p:cNvPr id="5" name="Straight Arrow Connector 4"/>
              <p:cNvCxnSpPr/>
              <p:nvPr/>
            </p:nvCxnSpPr>
            <p:spPr>
              <a:xfrm>
                <a:off x="2438400" y="5715000"/>
                <a:ext cx="1905000" cy="1588"/>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6" name="Oval 5"/>
              <p:cNvSpPr/>
              <p:nvPr/>
            </p:nvSpPr>
            <p:spPr>
              <a:xfrm>
                <a:off x="4163400" y="5638800"/>
                <a:ext cx="180000" cy="180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924336" y="5396552"/>
                <a:ext cx="7620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ysClr val="windowText" lastClr="000000"/>
                    </a:solidFill>
                    <a:latin typeface="Brush Script MT" panose="03060802040406070304" pitchFamily="66" charset="0"/>
                  </a:rPr>
                  <a:t>g</a:t>
                </a:r>
              </a:p>
            </p:txBody>
          </p:sp>
          <p:sp>
            <p:nvSpPr>
              <p:cNvPr id="8" name="Rectangle 7"/>
              <p:cNvSpPr/>
              <p:nvPr/>
            </p:nvSpPr>
            <p:spPr>
              <a:xfrm>
                <a:off x="3886200" y="5181600"/>
                <a:ext cx="7620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ysClr val="windowText" lastClr="000000"/>
                    </a:solidFill>
                  </a:rPr>
                  <a:t>P</a:t>
                </a:r>
              </a:p>
            </p:txBody>
          </p:sp>
          <p:sp>
            <p:nvSpPr>
              <p:cNvPr id="9" name="Oval 8"/>
              <p:cNvSpPr/>
              <p:nvPr/>
            </p:nvSpPr>
            <p:spPr>
              <a:xfrm>
                <a:off x="3429000" y="5638800"/>
                <a:ext cx="180000" cy="180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124200" y="5181600"/>
                <a:ext cx="7620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ysClr val="windowText" lastClr="000000"/>
                    </a:solidFill>
                  </a:rPr>
                  <a:t>A</a:t>
                </a:r>
              </a:p>
            </p:txBody>
          </p:sp>
          <p:sp>
            <p:nvSpPr>
              <p:cNvPr id="11" name="Rectangle 10"/>
              <p:cNvSpPr/>
              <p:nvPr/>
            </p:nvSpPr>
            <p:spPr>
              <a:xfrm>
                <a:off x="1759422" y="5701352"/>
                <a:ext cx="37338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err="1">
                    <a:solidFill>
                      <a:sysClr val="windowText" lastClr="000000"/>
                    </a:solidFill>
                  </a:rPr>
                  <a:t>Sinar</a:t>
                </a:r>
                <a:r>
                  <a:rPr lang="en-US" sz="2000" dirty="0">
                    <a:solidFill>
                      <a:sysClr val="windowText" lastClr="000000"/>
                    </a:solidFill>
                  </a:rPr>
                  <a:t> </a:t>
                </a:r>
                <a:r>
                  <a:rPr lang="en-US" sz="2000" dirty="0" err="1">
                    <a:solidFill>
                      <a:sysClr val="windowText" lastClr="000000"/>
                    </a:solidFill>
                  </a:rPr>
                  <a:t>garis</a:t>
                </a:r>
                <a:r>
                  <a:rPr lang="en-US" sz="2000" dirty="0">
                    <a:solidFill>
                      <a:sysClr val="windowText" lastClr="000000"/>
                    </a:solidFill>
                  </a:rPr>
                  <a:t> PA</a:t>
                </a:r>
              </a:p>
            </p:txBody>
          </p:sp>
          <p:cxnSp>
            <p:nvCxnSpPr>
              <p:cNvPr id="12" name="Straight Arrow Connector 11"/>
              <p:cNvCxnSpPr/>
              <p:nvPr/>
            </p:nvCxnSpPr>
            <p:spPr>
              <a:xfrm>
                <a:off x="3581400" y="5867400"/>
                <a:ext cx="304800" cy="1588"/>
              </a:xfrm>
              <a:prstGeom prst="straightConnector1">
                <a:avLst/>
              </a:prstGeom>
              <a:ln>
                <a:noFill/>
                <a:tailEnd type="arrow"/>
              </a:ln>
            </p:spPr>
            <p:style>
              <a:lnRef idx="1">
                <a:schemeClr val="accent1"/>
              </a:lnRef>
              <a:fillRef idx="0">
                <a:schemeClr val="accent1"/>
              </a:fillRef>
              <a:effectRef idx="0">
                <a:schemeClr val="accent1"/>
              </a:effectRef>
              <a:fontRef idx="minor">
                <a:schemeClr val="tx1"/>
              </a:fontRef>
            </p:style>
          </p:cxnSp>
        </p:grpSp>
        <p:grpSp>
          <p:nvGrpSpPr>
            <p:cNvPr id="23" name="Group 22"/>
            <p:cNvGrpSpPr/>
            <p:nvPr/>
          </p:nvGrpSpPr>
          <p:grpSpPr>
            <a:xfrm>
              <a:off x="6230201" y="4352272"/>
              <a:ext cx="3501789" cy="1161334"/>
              <a:chOff x="6230201" y="4297680"/>
              <a:chExt cx="3501789" cy="1161334"/>
            </a:xfrm>
          </p:grpSpPr>
          <p:cxnSp>
            <p:nvCxnSpPr>
              <p:cNvPr id="14" name="Straight Arrow Connector 13"/>
              <p:cNvCxnSpPr/>
              <p:nvPr/>
            </p:nvCxnSpPr>
            <p:spPr>
              <a:xfrm rot="10800000" flipV="1">
                <a:off x="6912592" y="4831080"/>
                <a:ext cx="2285999" cy="1588"/>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15" name="Oval 14"/>
              <p:cNvSpPr/>
              <p:nvPr/>
            </p:nvSpPr>
            <p:spPr>
              <a:xfrm>
                <a:off x="7570790" y="4754880"/>
                <a:ext cx="180000" cy="180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8969990" y="4526280"/>
                <a:ext cx="7620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ysClr val="windowText" lastClr="000000"/>
                    </a:solidFill>
                    <a:latin typeface="Brush Script MT" panose="03060802040406070304" pitchFamily="66" charset="0"/>
                  </a:rPr>
                  <a:t>g</a:t>
                </a:r>
                <a:endParaRPr lang="en-US" dirty="0">
                  <a:solidFill>
                    <a:sysClr val="windowText" lastClr="000000"/>
                  </a:solidFill>
                  <a:latin typeface="Brush Script MT" panose="03060802040406070304" pitchFamily="66" charset="0"/>
                </a:endParaRPr>
              </a:p>
            </p:txBody>
          </p:sp>
          <p:sp>
            <p:nvSpPr>
              <p:cNvPr id="17" name="Rectangle 16"/>
              <p:cNvSpPr/>
              <p:nvPr/>
            </p:nvSpPr>
            <p:spPr>
              <a:xfrm>
                <a:off x="7293590" y="4297680"/>
                <a:ext cx="7620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ysClr val="windowText" lastClr="000000"/>
                    </a:solidFill>
                  </a:rPr>
                  <a:t>B</a:t>
                </a:r>
              </a:p>
            </p:txBody>
          </p:sp>
          <p:sp>
            <p:nvSpPr>
              <p:cNvPr id="18" name="Oval 17"/>
              <p:cNvSpPr/>
              <p:nvPr/>
            </p:nvSpPr>
            <p:spPr>
              <a:xfrm>
                <a:off x="6863686" y="4754880"/>
                <a:ext cx="180000" cy="180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6531590" y="4297680"/>
                <a:ext cx="7620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ysClr val="windowText" lastClr="000000"/>
                    </a:solidFill>
                  </a:rPr>
                  <a:t>P</a:t>
                </a:r>
              </a:p>
            </p:txBody>
          </p:sp>
          <p:sp>
            <p:nvSpPr>
              <p:cNvPr id="20" name="Rectangle 19"/>
              <p:cNvSpPr/>
              <p:nvPr/>
            </p:nvSpPr>
            <p:spPr>
              <a:xfrm>
                <a:off x="6230201" y="4849414"/>
                <a:ext cx="26670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err="1">
                    <a:solidFill>
                      <a:sysClr val="windowText" lastClr="000000"/>
                    </a:solidFill>
                  </a:rPr>
                  <a:t>Sinar</a:t>
                </a:r>
                <a:r>
                  <a:rPr lang="en-US" sz="2000" dirty="0">
                    <a:solidFill>
                      <a:sysClr val="windowText" lastClr="000000"/>
                    </a:solidFill>
                  </a:rPr>
                  <a:t> </a:t>
                </a:r>
                <a:r>
                  <a:rPr lang="en-US" sz="2000" dirty="0" err="1">
                    <a:solidFill>
                      <a:sysClr val="windowText" lastClr="000000"/>
                    </a:solidFill>
                  </a:rPr>
                  <a:t>garis</a:t>
                </a:r>
                <a:r>
                  <a:rPr lang="en-US" sz="2000" dirty="0">
                    <a:solidFill>
                      <a:sysClr val="windowText" lastClr="000000"/>
                    </a:solidFill>
                  </a:rPr>
                  <a:t> PB</a:t>
                </a:r>
              </a:p>
            </p:txBody>
          </p:sp>
          <p:cxnSp>
            <p:nvCxnSpPr>
              <p:cNvPr id="21" name="Straight Arrow Connector 20"/>
              <p:cNvCxnSpPr/>
              <p:nvPr/>
            </p:nvCxnSpPr>
            <p:spPr>
              <a:xfrm>
                <a:off x="7750790" y="5058092"/>
                <a:ext cx="304800" cy="1588"/>
              </a:xfrm>
              <a:prstGeom prst="straightConnector1">
                <a:avLst/>
              </a:prstGeom>
              <a:ln>
                <a:noFill/>
                <a:tailEnd type="arrow"/>
              </a:ln>
            </p:spPr>
            <p:style>
              <a:lnRef idx="1">
                <a:schemeClr val="accent1"/>
              </a:lnRef>
              <a:fillRef idx="0">
                <a:schemeClr val="accent1"/>
              </a:fillRef>
              <a:effectRef idx="0">
                <a:schemeClr val="accent1"/>
              </a:effectRef>
              <a:fontRef idx="minor">
                <a:schemeClr val="tx1"/>
              </a:fontRef>
            </p:style>
          </p:cxnSp>
        </p:grpSp>
      </p:grpSp>
    </p:spTree>
    <p:custDataLst>
      <p:tags r:id="rId1"/>
    </p:custDataLst>
    <p:extLst>
      <p:ext uri="{BB962C8B-B14F-4D97-AF65-F5344CB8AC3E}">
        <p14:creationId xmlns:p14="http://schemas.microsoft.com/office/powerpoint/2010/main" val="2712646190"/>
      </p:ext>
    </p:extLst>
  </p:cSld>
  <p:clrMapOvr>
    <a:masterClrMapping/>
  </p:clrMapOvr>
  <mc:AlternateContent xmlns:mc="http://schemas.openxmlformats.org/markup-compatibility/2006" xmlns:p14="http://schemas.microsoft.com/office/powerpoint/2010/main">
    <mc:Choice Requires="p14">
      <p:transition spd="slow" p14:dur="2000" advTm="936"/>
    </mc:Choice>
    <mc:Fallback xmlns="">
      <p:transition spd="slow" advTm="93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additive="base">
                                        <p:cTn id="19" dur="500" fill="hold"/>
                                        <p:tgtEl>
                                          <p:spTgt spid="24"/>
                                        </p:tgtEl>
                                        <p:attrNameLst>
                                          <p:attrName>ppt_x</p:attrName>
                                        </p:attrNameLst>
                                      </p:cBhvr>
                                      <p:tavLst>
                                        <p:tav tm="0">
                                          <p:val>
                                            <p:strVal val="#ppt_x"/>
                                          </p:val>
                                        </p:tav>
                                        <p:tav tm="100000">
                                          <p:val>
                                            <p:strVal val="#ppt_x"/>
                                          </p:val>
                                        </p:tav>
                                      </p:tavLst>
                                    </p:anim>
                                    <p:anim calcmode="lin" valueType="num">
                                      <p:cBhvr additive="base">
                                        <p:cTn id="2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Pendahuluan geometri</a:t>
            </a:r>
            <a:endParaRPr lang="id-ID" b="1" dirty="0"/>
          </a:p>
        </p:txBody>
      </p:sp>
      <p:sp>
        <p:nvSpPr>
          <p:cNvPr id="3" name="Content Placeholder 2"/>
          <p:cNvSpPr>
            <a:spLocks noGrp="1"/>
          </p:cNvSpPr>
          <p:nvPr>
            <p:ph idx="1"/>
          </p:nvPr>
        </p:nvSpPr>
        <p:spPr/>
        <p:txBody>
          <a:bodyPr>
            <a:normAutofit/>
          </a:bodyPr>
          <a:lstStyle/>
          <a:p>
            <a:r>
              <a:rPr lang="id-ID" sz="2400" b="1" u="sng" dirty="0"/>
              <a:t>Sepihak dan berlawanan pihak</a:t>
            </a:r>
          </a:p>
          <a:p>
            <a:endParaRPr lang="id-ID" sz="2400" b="1" u="sng" dirty="0"/>
          </a:p>
          <a:p>
            <a:endParaRPr lang="id-ID" sz="2400" b="1" u="sng" dirty="0"/>
          </a:p>
          <a:p>
            <a:r>
              <a:rPr lang="id-ID" sz="2400" dirty="0">
                <a:ln w="0"/>
              </a:rPr>
              <a:t>Jika A suatu titik pada suatu garis, B dan C juga titik-titik pada garis itu maka: </a:t>
            </a:r>
          </a:p>
          <a:p>
            <a:pPr marL="342900" indent="-342900">
              <a:buAutoNum type="alphaLcPeriod"/>
            </a:pPr>
            <a:r>
              <a:rPr lang="id-ID" sz="2400" dirty="0">
                <a:ln w="0"/>
              </a:rPr>
              <a:t>B dan C letaknya sepihak terhadap A, jika B diantara A dan C atau C diantara A dan B</a:t>
            </a:r>
          </a:p>
          <a:p>
            <a:pPr marL="342900" indent="-342900">
              <a:buFontTx/>
              <a:buAutoNum type="alphaLcPeriod"/>
            </a:pPr>
            <a:r>
              <a:rPr lang="id-ID" sz="2400" dirty="0">
                <a:ln w="0"/>
              </a:rPr>
              <a:t>B dan C letaknya  berlawanan pihak terhadap A, jika A terletak antara B dan C</a:t>
            </a:r>
          </a:p>
          <a:p>
            <a:endParaRPr lang="id-ID" sz="2400" b="1" u="sng" dirty="0"/>
          </a:p>
          <a:p>
            <a:endParaRPr lang="id-ID" sz="2400" b="1" u="sng" dirty="0"/>
          </a:p>
        </p:txBody>
      </p:sp>
      <p:grpSp>
        <p:nvGrpSpPr>
          <p:cNvPr id="22" name="Group 21"/>
          <p:cNvGrpSpPr/>
          <p:nvPr/>
        </p:nvGrpSpPr>
        <p:grpSpPr>
          <a:xfrm>
            <a:off x="1092368" y="3057102"/>
            <a:ext cx="1250495" cy="411705"/>
            <a:chOff x="1092368" y="2825086"/>
            <a:chExt cx="1250495" cy="411705"/>
          </a:xfrm>
        </p:grpSpPr>
        <p:cxnSp>
          <p:nvCxnSpPr>
            <p:cNvPr id="5" name="Straight Connector 4"/>
            <p:cNvCxnSpPr/>
            <p:nvPr/>
          </p:nvCxnSpPr>
          <p:spPr>
            <a:xfrm>
              <a:off x="1160059" y="3207223"/>
              <a:ext cx="1067073" cy="2272"/>
            </a:xfrm>
            <a:prstGeom prst="line">
              <a:avLst/>
            </a:prstGeom>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92368" y="2825087"/>
              <a:ext cx="422535" cy="4094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ln w="0"/>
                  <a:solidFill>
                    <a:schemeClr val="tx1"/>
                  </a:solidFill>
                </a:rPr>
                <a:t>A</a:t>
              </a:r>
            </a:p>
          </p:txBody>
        </p:sp>
        <p:sp>
          <p:nvSpPr>
            <p:cNvPr id="7" name="Rectangle 6"/>
            <p:cNvSpPr/>
            <p:nvPr/>
          </p:nvSpPr>
          <p:spPr>
            <a:xfrm>
              <a:off x="1522271" y="2825086"/>
              <a:ext cx="422535" cy="4094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ln w="0"/>
                  <a:solidFill>
                    <a:schemeClr val="tx1"/>
                  </a:solidFill>
                </a:rPr>
                <a:t>B</a:t>
              </a:r>
            </a:p>
          </p:txBody>
        </p:sp>
        <p:sp>
          <p:nvSpPr>
            <p:cNvPr id="8" name="Rectangle 7"/>
            <p:cNvSpPr/>
            <p:nvPr/>
          </p:nvSpPr>
          <p:spPr>
            <a:xfrm>
              <a:off x="1920328" y="2827358"/>
              <a:ext cx="422535" cy="4094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ln w="0"/>
                  <a:solidFill>
                    <a:schemeClr val="tx1"/>
                  </a:solidFill>
                </a:rPr>
                <a:t>C</a:t>
              </a:r>
            </a:p>
          </p:txBody>
        </p:sp>
      </p:grpSp>
      <p:grpSp>
        <p:nvGrpSpPr>
          <p:cNvPr id="20" name="Group 19"/>
          <p:cNvGrpSpPr/>
          <p:nvPr/>
        </p:nvGrpSpPr>
        <p:grpSpPr>
          <a:xfrm>
            <a:off x="4856587" y="3057102"/>
            <a:ext cx="1250495" cy="411705"/>
            <a:chOff x="1094640" y="3605285"/>
            <a:chExt cx="1250495" cy="411705"/>
          </a:xfrm>
        </p:grpSpPr>
        <p:cxnSp>
          <p:nvCxnSpPr>
            <p:cNvPr id="10" name="Straight Connector 9"/>
            <p:cNvCxnSpPr/>
            <p:nvPr/>
          </p:nvCxnSpPr>
          <p:spPr>
            <a:xfrm>
              <a:off x="1162331" y="3987422"/>
              <a:ext cx="1067073" cy="2272"/>
            </a:xfrm>
            <a:prstGeom prst="line">
              <a:avLst/>
            </a:prstGeom>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1094640" y="3605286"/>
              <a:ext cx="422535" cy="4094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ln w="0"/>
                  <a:solidFill>
                    <a:schemeClr val="tx1"/>
                  </a:solidFill>
                </a:rPr>
                <a:t>A</a:t>
              </a:r>
            </a:p>
          </p:txBody>
        </p:sp>
        <p:sp>
          <p:nvSpPr>
            <p:cNvPr id="12" name="Rectangle 11"/>
            <p:cNvSpPr/>
            <p:nvPr/>
          </p:nvSpPr>
          <p:spPr>
            <a:xfrm>
              <a:off x="1524543" y="3605285"/>
              <a:ext cx="422535" cy="4094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ln w="0"/>
                  <a:solidFill>
                    <a:schemeClr val="tx1"/>
                  </a:solidFill>
                </a:rPr>
                <a:t>C</a:t>
              </a:r>
            </a:p>
          </p:txBody>
        </p:sp>
        <p:sp>
          <p:nvSpPr>
            <p:cNvPr id="13" name="Rectangle 12"/>
            <p:cNvSpPr/>
            <p:nvPr/>
          </p:nvSpPr>
          <p:spPr>
            <a:xfrm>
              <a:off x="1922600" y="3607557"/>
              <a:ext cx="422535" cy="4094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ln w="0"/>
                  <a:solidFill>
                    <a:schemeClr val="tx1"/>
                  </a:solidFill>
                </a:rPr>
                <a:t>B</a:t>
              </a:r>
            </a:p>
          </p:txBody>
        </p:sp>
      </p:grpSp>
      <p:grpSp>
        <p:nvGrpSpPr>
          <p:cNvPr id="21" name="Group 20"/>
          <p:cNvGrpSpPr/>
          <p:nvPr/>
        </p:nvGrpSpPr>
        <p:grpSpPr>
          <a:xfrm>
            <a:off x="8591504" y="3054830"/>
            <a:ext cx="1250495" cy="411705"/>
            <a:chOff x="1096912" y="4385484"/>
            <a:chExt cx="1250495" cy="411705"/>
          </a:xfrm>
        </p:grpSpPr>
        <p:cxnSp>
          <p:nvCxnSpPr>
            <p:cNvPr id="14" name="Straight Connector 13"/>
            <p:cNvCxnSpPr/>
            <p:nvPr/>
          </p:nvCxnSpPr>
          <p:spPr>
            <a:xfrm>
              <a:off x="1164603" y="4767621"/>
              <a:ext cx="1067073" cy="2272"/>
            </a:xfrm>
            <a:prstGeom prst="line">
              <a:avLst/>
            </a:prstGeom>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1096912" y="4385485"/>
              <a:ext cx="422535" cy="4094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ln w="0"/>
                  <a:solidFill>
                    <a:schemeClr val="tx1"/>
                  </a:solidFill>
                </a:rPr>
                <a:t>B</a:t>
              </a:r>
            </a:p>
          </p:txBody>
        </p:sp>
        <p:sp>
          <p:nvSpPr>
            <p:cNvPr id="16" name="Rectangle 15"/>
            <p:cNvSpPr/>
            <p:nvPr/>
          </p:nvSpPr>
          <p:spPr>
            <a:xfrm>
              <a:off x="1526815" y="4385484"/>
              <a:ext cx="422535" cy="4094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ln w="0"/>
                  <a:solidFill>
                    <a:schemeClr val="tx1"/>
                  </a:solidFill>
                </a:rPr>
                <a:t>A</a:t>
              </a:r>
            </a:p>
          </p:txBody>
        </p:sp>
        <p:sp>
          <p:nvSpPr>
            <p:cNvPr id="17" name="Rectangle 16"/>
            <p:cNvSpPr/>
            <p:nvPr/>
          </p:nvSpPr>
          <p:spPr>
            <a:xfrm>
              <a:off x="1924872" y="4387756"/>
              <a:ext cx="422535" cy="4094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ln w="0"/>
                  <a:solidFill>
                    <a:schemeClr val="tx1"/>
                  </a:solidFill>
                </a:rPr>
                <a:t>C</a:t>
              </a:r>
            </a:p>
          </p:txBody>
        </p:sp>
      </p:grpSp>
    </p:spTree>
    <p:custDataLst>
      <p:tags r:id="rId1"/>
    </p:custDataLst>
    <p:extLst>
      <p:ext uri="{BB962C8B-B14F-4D97-AF65-F5344CB8AC3E}">
        <p14:creationId xmlns:p14="http://schemas.microsoft.com/office/powerpoint/2010/main" val="1590574217"/>
      </p:ext>
    </p:extLst>
  </p:cSld>
  <p:clrMapOvr>
    <a:masterClrMapping/>
  </p:clrMapOvr>
  <mc:AlternateContent xmlns:mc="http://schemas.openxmlformats.org/markup-compatibility/2006" xmlns:p14="http://schemas.microsoft.com/office/powerpoint/2010/main">
    <mc:Choice Requires="p14">
      <p:transition spd="slow" p14:dur="2000" advTm="1258"/>
    </mc:Choice>
    <mc:Fallback xmlns="">
      <p:transition spd="slow" advTm="125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2"/>
                                        </p:tgtEl>
                                        <p:attrNameLst>
                                          <p:attrName>style.visibility</p:attrName>
                                        </p:attrNameLst>
                                      </p:cBhvr>
                                      <p:to>
                                        <p:strVal val="visible"/>
                                      </p:to>
                                    </p:set>
                                    <p:anim calcmode="lin" valueType="num">
                                      <p:cBhvr additive="base">
                                        <p:cTn id="13" dur="500" fill="hold"/>
                                        <p:tgtEl>
                                          <p:spTgt spid="22"/>
                                        </p:tgtEl>
                                        <p:attrNameLst>
                                          <p:attrName>ppt_x</p:attrName>
                                        </p:attrNameLst>
                                      </p:cBhvr>
                                      <p:tavLst>
                                        <p:tav tm="0">
                                          <p:val>
                                            <p:strVal val="#ppt_x"/>
                                          </p:val>
                                        </p:tav>
                                        <p:tav tm="100000">
                                          <p:val>
                                            <p:strVal val="#ppt_x"/>
                                          </p:val>
                                        </p:tav>
                                      </p:tavLst>
                                    </p:anim>
                                    <p:anim calcmode="lin" valueType="num">
                                      <p:cBhvr additive="base">
                                        <p:cTn id="14" dur="500" fill="hold"/>
                                        <p:tgtEl>
                                          <p:spTgt spid="22"/>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additive="base">
                                        <p:cTn id="17" dur="500" fill="hold"/>
                                        <p:tgtEl>
                                          <p:spTgt spid="20"/>
                                        </p:tgtEl>
                                        <p:attrNameLst>
                                          <p:attrName>ppt_x</p:attrName>
                                        </p:attrNameLst>
                                      </p:cBhvr>
                                      <p:tavLst>
                                        <p:tav tm="0">
                                          <p:val>
                                            <p:strVal val="#ppt_x"/>
                                          </p:val>
                                        </p:tav>
                                        <p:tav tm="100000">
                                          <p:val>
                                            <p:strVal val="#ppt_x"/>
                                          </p:val>
                                        </p:tav>
                                      </p:tavLst>
                                    </p:anim>
                                    <p:anim calcmode="lin" valueType="num">
                                      <p:cBhvr additive="base">
                                        <p:cTn id="18" dur="500" fill="hold"/>
                                        <p:tgtEl>
                                          <p:spTgt spid="20"/>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1"/>
                                        </p:tgtEl>
                                        <p:attrNameLst>
                                          <p:attrName>style.visibility</p:attrName>
                                        </p:attrNameLst>
                                      </p:cBhvr>
                                      <p:to>
                                        <p:strVal val="visible"/>
                                      </p:to>
                                    </p:set>
                                    <p:anim calcmode="lin" valueType="num">
                                      <p:cBhvr additive="base">
                                        <p:cTn id="21" dur="500" fill="hold"/>
                                        <p:tgtEl>
                                          <p:spTgt spid="21"/>
                                        </p:tgtEl>
                                        <p:attrNameLst>
                                          <p:attrName>ppt_x</p:attrName>
                                        </p:attrNameLst>
                                      </p:cBhvr>
                                      <p:tavLst>
                                        <p:tav tm="0">
                                          <p:val>
                                            <p:strVal val="#ppt_x"/>
                                          </p:val>
                                        </p:tav>
                                        <p:tav tm="100000">
                                          <p:val>
                                            <p:strVal val="#ppt_x"/>
                                          </p:val>
                                        </p:tav>
                                      </p:tavLst>
                                    </p:anim>
                                    <p:anim calcmode="lin" valueType="num">
                                      <p:cBhvr additive="base">
                                        <p:cTn id="2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additive="base">
                                        <p:cTn id="3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additive="base">
                                        <p:cTn id="3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Pendahuluan geometri</a:t>
            </a:r>
          </a:p>
        </p:txBody>
      </p:sp>
      <p:sp>
        <p:nvSpPr>
          <p:cNvPr id="3" name="Content Placeholder 2"/>
          <p:cNvSpPr>
            <a:spLocks noGrp="1"/>
          </p:cNvSpPr>
          <p:nvPr>
            <p:ph idx="1"/>
          </p:nvPr>
        </p:nvSpPr>
        <p:spPr/>
        <p:txBody>
          <a:bodyPr>
            <a:normAutofit/>
          </a:bodyPr>
          <a:lstStyle/>
          <a:p>
            <a:r>
              <a:rPr lang="id-ID" sz="2400" b="1" u="sng" dirty="0"/>
              <a:t>Sinar-sinar berlawanan</a:t>
            </a:r>
          </a:p>
          <a:p>
            <a:r>
              <a:rPr lang="id-ID" sz="2400" dirty="0"/>
              <a:t>Sinar-sinar berlawanan adalah dua sinar yang mempunyai titik pangkal yang sama dan terletak pada garis yang sama tetapi arahnya berlawanan.</a:t>
            </a:r>
          </a:p>
          <a:p>
            <a:r>
              <a:rPr lang="id-ID" sz="2400" dirty="0"/>
              <a:t> </a:t>
            </a:r>
          </a:p>
          <a:p>
            <a:r>
              <a:rPr lang="id-ID" sz="2400" dirty="0"/>
              <a:t>PQ dan PR berlawanan</a:t>
            </a:r>
          </a:p>
          <a:p>
            <a:endParaRPr lang="id-ID" sz="2400" dirty="0"/>
          </a:p>
          <a:p>
            <a:r>
              <a:rPr lang="id-ID" sz="2400" dirty="0"/>
              <a:t>RS dan QP bukan berlawanan</a:t>
            </a:r>
          </a:p>
          <a:p>
            <a:endParaRPr lang="id-ID" sz="2400" dirty="0"/>
          </a:p>
        </p:txBody>
      </p:sp>
      <p:grpSp>
        <p:nvGrpSpPr>
          <p:cNvPr id="4" name="Group 3"/>
          <p:cNvGrpSpPr/>
          <p:nvPr/>
        </p:nvGrpSpPr>
        <p:grpSpPr>
          <a:xfrm>
            <a:off x="1106016" y="3562062"/>
            <a:ext cx="1250495" cy="411705"/>
            <a:chOff x="1092368" y="2825086"/>
            <a:chExt cx="1250495" cy="411705"/>
          </a:xfrm>
        </p:grpSpPr>
        <p:cxnSp>
          <p:nvCxnSpPr>
            <p:cNvPr id="5" name="Straight Connector 4"/>
            <p:cNvCxnSpPr/>
            <p:nvPr/>
          </p:nvCxnSpPr>
          <p:spPr>
            <a:xfrm>
              <a:off x="1160059" y="3207223"/>
              <a:ext cx="1067073" cy="2272"/>
            </a:xfrm>
            <a:prstGeom prst="line">
              <a:avLst/>
            </a:prstGeom>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92368" y="2825087"/>
              <a:ext cx="422535" cy="4094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ln w="0"/>
                  <a:solidFill>
                    <a:schemeClr val="tx1"/>
                  </a:solidFill>
                </a:rPr>
                <a:t>R</a:t>
              </a:r>
            </a:p>
          </p:txBody>
        </p:sp>
        <p:sp>
          <p:nvSpPr>
            <p:cNvPr id="7" name="Rectangle 6"/>
            <p:cNvSpPr/>
            <p:nvPr/>
          </p:nvSpPr>
          <p:spPr>
            <a:xfrm>
              <a:off x="1522271" y="2825086"/>
              <a:ext cx="422535" cy="4094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ln w="0"/>
                  <a:solidFill>
                    <a:schemeClr val="tx1"/>
                  </a:solidFill>
                </a:rPr>
                <a:t>P</a:t>
              </a:r>
            </a:p>
          </p:txBody>
        </p:sp>
        <p:sp>
          <p:nvSpPr>
            <p:cNvPr id="8" name="Rectangle 7"/>
            <p:cNvSpPr/>
            <p:nvPr/>
          </p:nvSpPr>
          <p:spPr>
            <a:xfrm>
              <a:off x="1920328" y="2827358"/>
              <a:ext cx="422535" cy="4094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ln w="0"/>
                  <a:solidFill>
                    <a:schemeClr val="tx1"/>
                  </a:solidFill>
                </a:rPr>
                <a:t>Q</a:t>
              </a:r>
            </a:p>
          </p:txBody>
        </p:sp>
      </p:grpSp>
      <p:grpSp>
        <p:nvGrpSpPr>
          <p:cNvPr id="9" name="Group 8"/>
          <p:cNvGrpSpPr/>
          <p:nvPr/>
        </p:nvGrpSpPr>
        <p:grpSpPr>
          <a:xfrm>
            <a:off x="1106016" y="4604754"/>
            <a:ext cx="1593967" cy="413977"/>
            <a:chOff x="1108288" y="4451444"/>
            <a:chExt cx="1593967" cy="413977"/>
          </a:xfrm>
        </p:grpSpPr>
        <p:cxnSp>
          <p:nvCxnSpPr>
            <p:cNvPr id="10" name="Straight Connector 9"/>
            <p:cNvCxnSpPr/>
            <p:nvPr/>
          </p:nvCxnSpPr>
          <p:spPr>
            <a:xfrm>
              <a:off x="1175978" y="4833581"/>
              <a:ext cx="1404000" cy="2272"/>
            </a:xfrm>
            <a:prstGeom prst="line">
              <a:avLst/>
            </a:prstGeom>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1108288" y="4451445"/>
              <a:ext cx="422535" cy="4094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ln w="0"/>
                  <a:solidFill>
                    <a:schemeClr val="tx1"/>
                  </a:solidFill>
                </a:rPr>
                <a:t>P</a:t>
              </a:r>
            </a:p>
          </p:txBody>
        </p:sp>
        <p:sp>
          <p:nvSpPr>
            <p:cNvPr id="12" name="Rectangle 11"/>
            <p:cNvSpPr/>
            <p:nvPr/>
          </p:nvSpPr>
          <p:spPr>
            <a:xfrm>
              <a:off x="1538191" y="4451444"/>
              <a:ext cx="422535" cy="4094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ln w="0"/>
                  <a:solidFill>
                    <a:schemeClr val="tx1"/>
                  </a:solidFill>
                </a:rPr>
                <a:t>Q</a:t>
              </a:r>
            </a:p>
          </p:txBody>
        </p:sp>
        <p:sp>
          <p:nvSpPr>
            <p:cNvPr id="13" name="Rectangle 12"/>
            <p:cNvSpPr/>
            <p:nvPr/>
          </p:nvSpPr>
          <p:spPr>
            <a:xfrm>
              <a:off x="1936248" y="4453716"/>
              <a:ext cx="422535" cy="4094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ln w="0"/>
                  <a:solidFill>
                    <a:schemeClr val="tx1"/>
                  </a:solidFill>
                </a:rPr>
                <a:t>R</a:t>
              </a:r>
            </a:p>
          </p:txBody>
        </p:sp>
        <p:sp>
          <p:nvSpPr>
            <p:cNvPr id="14" name="Rectangle 13"/>
            <p:cNvSpPr/>
            <p:nvPr/>
          </p:nvSpPr>
          <p:spPr>
            <a:xfrm>
              <a:off x="2279720" y="4455988"/>
              <a:ext cx="422535" cy="4094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ln w="0"/>
                  <a:solidFill>
                    <a:schemeClr val="tx1"/>
                  </a:solidFill>
                </a:rPr>
                <a:t>S</a:t>
              </a:r>
            </a:p>
          </p:txBody>
        </p:sp>
      </p:grpSp>
    </p:spTree>
    <p:custDataLst>
      <p:tags r:id="rId1"/>
    </p:custDataLst>
    <p:extLst>
      <p:ext uri="{BB962C8B-B14F-4D97-AF65-F5344CB8AC3E}">
        <p14:creationId xmlns:p14="http://schemas.microsoft.com/office/powerpoint/2010/main" val="4107193709"/>
      </p:ext>
    </p:extLst>
  </p:cSld>
  <p:clrMapOvr>
    <a:masterClrMapping/>
  </p:clrMapOvr>
  <mc:AlternateContent xmlns:mc="http://schemas.openxmlformats.org/markup-compatibility/2006" xmlns:p14="http://schemas.microsoft.com/office/powerpoint/2010/main">
    <mc:Choice Requires="p14">
      <p:transition spd="slow" p14:dur="2000" advTm="1646"/>
    </mc:Choice>
    <mc:Fallback xmlns="">
      <p:transition spd="slow" advTm="164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Pendahuluan geometri</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024129" y="2286000"/>
                <a:ext cx="7000756" cy="4023360"/>
              </a:xfrm>
            </p:spPr>
            <p:txBody>
              <a:bodyPr>
                <a:normAutofit lnSpcReduction="10000"/>
              </a:bodyPr>
              <a:lstStyle/>
              <a:p>
                <a:r>
                  <a:rPr lang="id-ID" sz="2400" b="1" u="sng" dirty="0"/>
                  <a:t>Sudut</a:t>
                </a:r>
              </a:p>
              <a:p>
                <a:r>
                  <a:rPr lang="id-ID" sz="2400" dirty="0"/>
                  <a:t>Sudut adalah kumpulan titik yang merupakan gabungan dari dua sinar garis yang memiliki titik pangkal yang berserikat.</a:t>
                </a:r>
              </a:p>
              <a:p>
                <a:r>
                  <a:rPr lang="en-US" sz="2400" dirty="0" err="1"/>
                  <a:t>Sudut</a:t>
                </a:r>
                <a:r>
                  <a:rPr lang="en-US" sz="2400" dirty="0"/>
                  <a:t> </a:t>
                </a:r>
                <a:r>
                  <a:rPr lang="en-US" sz="2400" dirty="0" err="1"/>
                  <a:t>diberi</a:t>
                </a:r>
                <a:r>
                  <a:rPr lang="en-US" sz="2400" dirty="0"/>
                  <a:t> </a:t>
                </a:r>
                <a:r>
                  <a:rPr lang="en-US" sz="2400" dirty="0" err="1"/>
                  <a:t>nama</a:t>
                </a:r>
                <a:r>
                  <a:rPr lang="en-US" sz="2400" dirty="0"/>
                  <a:t> </a:t>
                </a:r>
                <a:r>
                  <a:rPr lang="en-US" sz="2400" dirty="0" err="1"/>
                  <a:t>tiga</a:t>
                </a:r>
                <a:r>
                  <a:rPr lang="en-US" sz="2400" dirty="0"/>
                  <a:t> </a:t>
                </a:r>
                <a:r>
                  <a:rPr lang="en-US" sz="2400" dirty="0" err="1"/>
                  <a:t>huruf</a:t>
                </a:r>
                <a:r>
                  <a:rPr lang="en-US" sz="2400" dirty="0"/>
                  <a:t> </a:t>
                </a:r>
                <a:r>
                  <a:rPr lang="en-US" sz="2400" dirty="0" err="1"/>
                  <a:t>kapital</a:t>
                </a:r>
                <a:r>
                  <a:rPr lang="en-US" sz="2400" dirty="0"/>
                  <a:t> </a:t>
                </a:r>
                <a:r>
                  <a:rPr lang="en-US" sz="2400" dirty="0" err="1"/>
                  <a:t>misalnya</a:t>
                </a:r>
                <a:r>
                  <a:rPr lang="en-US" sz="2400" dirty="0"/>
                  <a:t> </a:t>
                </a:r>
                <a:r>
                  <a:rPr lang="en-US" sz="2400" dirty="0" err="1"/>
                  <a:t>sudut</a:t>
                </a:r>
                <a:r>
                  <a:rPr lang="en-US" sz="2400" dirty="0"/>
                  <a:t> APB, </a:t>
                </a:r>
                <a:r>
                  <a:rPr lang="en-US" sz="2400" dirty="0" err="1"/>
                  <a:t>dilambangkan</a:t>
                </a:r>
                <a:r>
                  <a:rPr lang="id-ID" sz="2400" dirty="0"/>
                  <a:t> </a:t>
                </a:r>
                <a14:m>
                  <m:oMath xmlns:m="http://schemas.openxmlformats.org/officeDocument/2006/math">
                    <m:r>
                      <a:rPr lang="id-ID" sz="2400" i="1">
                        <a:latin typeface="Cambria Math" panose="02040503050406030204" pitchFamily="18" charset="0"/>
                      </a:rPr>
                      <m:t>∠</m:t>
                    </m:r>
                    <m:r>
                      <a:rPr lang="id-ID" sz="2400" i="1">
                        <a:latin typeface="Cambria Math" panose="02040503050406030204" pitchFamily="18" charset="0"/>
                      </a:rPr>
                      <m:t>𝐴𝑃𝐵</m:t>
                    </m:r>
                  </m:oMath>
                </a14:m>
                <a:endParaRPr lang="en-US" sz="2400" dirty="0"/>
              </a:p>
              <a:p>
                <a:r>
                  <a:rPr lang="en-US" sz="2400" dirty="0" err="1"/>
                  <a:t>Bisektor</a:t>
                </a:r>
                <a:r>
                  <a:rPr lang="en-US" sz="2400" dirty="0"/>
                  <a:t> </a:t>
                </a:r>
                <a:r>
                  <a:rPr lang="en-US" sz="2400" dirty="0" err="1"/>
                  <a:t>sudut</a:t>
                </a:r>
                <a:r>
                  <a:rPr lang="en-US" sz="2400" dirty="0"/>
                  <a:t> </a:t>
                </a:r>
                <a:r>
                  <a:rPr lang="en-US" sz="2400" dirty="0" err="1"/>
                  <a:t>adalah</a:t>
                </a:r>
                <a:r>
                  <a:rPr lang="en-US" sz="2400" dirty="0"/>
                  <a:t> </a:t>
                </a:r>
                <a:r>
                  <a:rPr lang="en-US" sz="2400" dirty="0" err="1"/>
                  <a:t>sebuah</a:t>
                </a:r>
                <a:r>
                  <a:rPr lang="en-US" sz="2400" dirty="0"/>
                  <a:t> </a:t>
                </a:r>
                <a:r>
                  <a:rPr lang="en-US" sz="2400" dirty="0" err="1"/>
                  <a:t>sinar</a:t>
                </a:r>
                <a:r>
                  <a:rPr lang="en-US" sz="2400" dirty="0"/>
                  <a:t> </a:t>
                </a:r>
                <a:r>
                  <a:rPr lang="en-US" sz="2400" dirty="0" err="1"/>
                  <a:t>garis</a:t>
                </a:r>
                <a:r>
                  <a:rPr lang="en-US" sz="2400" dirty="0"/>
                  <a:t> yang </a:t>
                </a:r>
                <a:r>
                  <a:rPr lang="en-US" sz="2400" dirty="0" err="1"/>
                  <a:t>membagi</a:t>
                </a:r>
                <a:r>
                  <a:rPr lang="en-US" sz="2400" dirty="0"/>
                  <a:t> </a:t>
                </a:r>
                <a:r>
                  <a:rPr lang="en-US" sz="2400" dirty="0" err="1"/>
                  <a:t>dua</a:t>
                </a:r>
                <a:r>
                  <a:rPr lang="en-US" sz="2400" dirty="0"/>
                  <a:t> </a:t>
                </a:r>
                <a:r>
                  <a:rPr lang="en-US" sz="2400" dirty="0" err="1"/>
                  <a:t>sudut</a:t>
                </a:r>
                <a:r>
                  <a:rPr lang="en-US" sz="2400" dirty="0"/>
                  <a:t> </a:t>
                </a:r>
                <a:r>
                  <a:rPr lang="en-US" sz="2400" dirty="0" err="1"/>
                  <a:t>sama</a:t>
                </a:r>
                <a:r>
                  <a:rPr lang="en-US" sz="2400" dirty="0"/>
                  <a:t> </a:t>
                </a:r>
                <a:r>
                  <a:rPr lang="en-US" sz="2400" dirty="0" err="1"/>
                  <a:t>besar</a:t>
                </a:r>
                <a:r>
                  <a:rPr lang="en-US" sz="2400" dirty="0"/>
                  <a:t>.</a:t>
                </a:r>
                <a:endParaRPr lang="id-ID" sz="2400" dirty="0"/>
              </a:p>
              <a:p>
                <a:r>
                  <a:rPr lang="en-US" sz="2400" i="1" dirty="0">
                    <a:solidFill>
                      <a:srgbClr val="00B0F0"/>
                    </a:solidFill>
                  </a:rPr>
                  <a:t>Example. </a:t>
                </a:r>
                <a:r>
                  <a:rPr lang="en-US" sz="2400" dirty="0" err="1"/>
                  <a:t>Tentukan</a:t>
                </a:r>
                <a:r>
                  <a:rPr lang="en-US" sz="2400" dirty="0"/>
                  <a:t> x </a:t>
                </a:r>
                <a:r>
                  <a:rPr lang="en-US" sz="2400" dirty="0" err="1"/>
                  <a:t>jika</a:t>
                </a:r>
                <a:r>
                  <a:rPr lang="en-US" sz="2400" dirty="0"/>
                  <a:t> AC bisector </a:t>
                </a:r>
                <a14:m>
                  <m:oMath xmlns:m="http://schemas.openxmlformats.org/officeDocument/2006/math">
                    <m:r>
                      <a:rPr lang="id-ID" sz="2400" i="1">
                        <a:latin typeface="Cambria Math" panose="02040503050406030204" pitchFamily="18" charset="0"/>
                      </a:rPr>
                      <m:t>∠</m:t>
                    </m:r>
                  </m:oMath>
                </a14:m>
                <a:r>
                  <a:rPr lang="en-US" sz="2400" dirty="0"/>
                  <a:t>BAD. </a:t>
                </a:r>
                <a14:m>
                  <m:oMath xmlns:m="http://schemas.openxmlformats.org/officeDocument/2006/math">
                    <m:r>
                      <a:rPr lang="id-ID" sz="2400" i="1">
                        <a:latin typeface="Cambria Math" panose="02040503050406030204" pitchFamily="18" charset="0"/>
                      </a:rPr>
                      <m:t>∠</m:t>
                    </m:r>
                  </m:oMath>
                </a14:m>
                <a:r>
                  <a:rPr lang="en-US" sz="2400" dirty="0"/>
                  <a:t>CAD=</a:t>
                </a:r>
                <a14:m>
                  <m:oMath xmlns:m="http://schemas.openxmlformats.org/officeDocument/2006/math">
                    <m:sSup>
                      <m:sSupPr>
                        <m:ctrlPr>
                          <a:rPr lang="en-US" sz="2400" i="1" smtClean="0">
                            <a:latin typeface="Cambria Math" panose="02040503050406030204" pitchFamily="18" charset="0"/>
                          </a:rPr>
                        </m:ctrlPr>
                      </m:sSupPr>
                      <m:e>
                        <m:r>
                          <a:rPr lang="en-US" sz="2400" b="0" i="1" smtClean="0">
                            <a:latin typeface="Cambria Math" panose="02040503050406030204" pitchFamily="18" charset="0"/>
                          </a:rPr>
                          <m:t>(3</m:t>
                        </m:r>
                        <m:r>
                          <a:rPr lang="en-US" sz="2400" b="0" i="1" smtClean="0">
                            <a:latin typeface="Cambria Math" panose="02040503050406030204" pitchFamily="18" charset="0"/>
                          </a:rPr>
                          <m:t>𝑥</m:t>
                        </m:r>
                        <m:r>
                          <a:rPr lang="en-US" sz="2400" b="0" i="1" smtClean="0">
                            <a:latin typeface="Cambria Math" panose="02040503050406030204" pitchFamily="18" charset="0"/>
                          </a:rPr>
                          <m:t>+5)</m:t>
                        </m:r>
                      </m:e>
                      <m:sup>
                        <m:r>
                          <a:rPr lang="en-US" sz="2400" b="0" i="1" smtClean="0">
                            <a:latin typeface="Cambria Math" panose="02040503050406030204" pitchFamily="18" charset="0"/>
                          </a:rPr>
                          <m:t>0</m:t>
                        </m:r>
                      </m:sup>
                    </m:sSup>
                  </m:oMath>
                </a14:m>
                <a:r>
                  <a:rPr lang="en-US" sz="2400" dirty="0"/>
                  <a:t>dan </a:t>
                </a:r>
                <a14:m>
                  <m:oMath xmlns:m="http://schemas.openxmlformats.org/officeDocument/2006/math">
                    <m:r>
                      <a:rPr lang="id-ID" sz="2400" i="1">
                        <a:latin typeface="Cambria Math" panose="02040503050406030204" pitchFamily="18" charset="0"/>
                      </a:rPr>
                      <m:t>∠</m:t>
                    </m:r>
                  </m:oMath>
                </a14:m>
                <a:r>
                  <a:rPr lang="en-US" sz="2400" dirty="0"/>
                  <a:t>CAB= </a:t>
                </a:r>
                <a14:m>
                  <m:oMath xmlns:m="http://schemas.openxmlformats.org/officeDocument/2006/math">
                    <m:sSup>
                      <m:sSupPr>
                        <m:ctrlPr>
                          <a:rPr lang="en-US" sz="2400" i="1">
                            <a:latin typeface="Cambria Math" panose="02040503050406030204" pitchFamily="18" charset="0"/>
                          </a:rPr>
                        </m:ctrlPr>
                      </m:sSupPr>
                      <m:e>
                        <m:f>
                          <m:fPr>
                            <m:ctrlPr>
                              <a:rPr lang="en-US" sz="2400" i="1" smtClean="0">
                                <a:latin typeface="Cambria Math" panose="02040503050406030204" pitchFamily="18" charset="0"/>
                              </a:rPr>
                            </m:ctrlPr>
                          </m:fPr>
                          <m:num>
                            <m:r>
                              <a:rPr lang="en-US" sz="2400" b="0" i="1" smtClean="0">
                                <a:latin typeface="Cambria Math" panose="02040503050406030204" pitchFamily="18" charset="0"/>
                              </a:rPr>
                              <m:t>7</m:t>
                            </m:r>
                          </m:num>
                          <m:den>
                            <m:r>
                              <a:rPr lang="en-US" sz="2400" b="0" i="1" smtClean="0">
                                <a:latin typeface="Cambria Math" panose="02040503050406030204" pitchFamily="18" charset="0"/>
                              </a:rPr>
                              <m:t>2</m:t>
                            </m:r>
                          </m:den>
                        </m:f>
                        <m:r>
                          <a:rPr lang="en-US" sz="2400" b="0" i="1" smtClean="0">
                            <a:latin typeface="Cambria Math" panose="02040503050406030204" pitchFamily="18" charset="0"/>
                          </a:rPr>
                          <m:t>𝑥</m:t>
                        </m:r>
                      </m:e>
                      <m:sup>
                        <m:r>
                          <a:rPr lang="en-US" sz="2400" i="1">
                            <a:latin typeface="Cambria Math" panose="02040503050406030204" pitchFamily="18" charset="0"/>
                          </a:rPr>
                          <m:t>0</m:t>
                        </m:r>
                      </m:sup>
                    </m:sSup>
                  </m:oMath>
                </a14:m>
                <a:endParaRPr lang="id-ID" sz="24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024129" y="2286000"/>
                <a:ext cx="7000756" cy="4023360"/>
              </a:xfrm>
              <a:blipFill rotWithShape="0">
                <a:blip r:embed="rId2"/>
                <a:stretch>
                  <a:fillRect l="-697" t="-2879" r="-1655"/>
                </a:stretch>
              </a:blipFill>
            </p:spPr>
            <p:txBody>
              <a:bodyPr/>
              <a:lstStyle/>
              <a:p>
                <a:r>
                  <a:rPr lang="en-ID">
                    <a:noFill/>
                  </a:rPr>
                  <a:t> </a:t>
                </a:r>
              </a:p>
            </p:txBody>
          </p:sp>
        </mc:Fallback>
      </mc:AlternateContent>
      <p:grpSp>
        <p:nvGrpSpPr>
          <p:cNvPr id="13" name="Group 12"/>
          <p:cNvGrpSpPr/>
          <p:nvPr/>
        </p:nvGrpSpPr>
        <p:grpSpPr>
          <a:xfrm>
            <a:off x="8259170" y="3070745"/>
            <a:ext cx="2485030" cy="1556984"/>
            <a:chOff x="3990833" y="4408226"/>
            <a:chExt cx="3352800" cy="1556984"/>
          </a:xfrm>
        </p:grpSpPr>
        <p:cxnSp>
          <p:nvCxnSpPr>
            <p:cNvPr id="5" name="Straight Arrow Connector 4"/>
            <p:cNvCxnSpPr/>
            <p:nvPr/>
          </p:nvCxnSpPr>
          <p:spPr>
            <a:xfrm flipV="1">
              <a:off x="4483892" y="4462818"/>
              <a:ext cx="2465294" cy="990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4483892" y="5453418"/>
              <a:ext cx="2859741" cy="3810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6255225" y="4408226"/>
              <a:ext cx="788894"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ysClr val="windowText" lastClr="000000"/>
                  </a:solidFill>
                </a:rPr>
                <a:t>A</a:t>
              </a:r>
            </a:p>
          </p:txBody>
        </p:sp>
        <p:sp>
          <p:nvSpPr>
            <p:cNvPr id="9" name="Rectangle 8"/>
            <p:cNvSpPr/>
            <p:nvPr/>
          </p:nvSpPr>
          <p:spPr>
            <a:xfrm>
              <a:off x="6357515" y="5279410"/>
              <a:ext cx="788894"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ysClr val="windowText" lastClr="000000"/>
                  </a:solidFill>
                </a:rPr>
                <a:t>B</a:t>
              </a:r>
            </a:p>
          </p:txBody>
        </p:sp>
        <p:sp>
          <p:nvSpPr>
            <p:cNvPr id="10" name="Rectangle 9"/>
            <p:cNvSpPr/>
            <p:nvPr/>
          </p:nvSpPr>
          <p:spPr>
            <a:xfrm>
              <a:off x="3990833" y="5072418"/>
              <a:ext cx="788894"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ysClr val="windowText" lastClr="000000"/>
                  </a:solidFill>
                </a:rPr>
                <a:t>P</a:t>
              </a:r>
            </a:p>
          </p:txBody>
        </p:sp>
        <mc:AlternateContent xmlns:mc="http://schemas.openxmlformats.org/markup-compatibility/2006" xmlns:a14="http://schemas.microsoft.com/office/drawing/2010/main">
          <mc:Choice Requires="a14">
            <p:sp>
              <p:nvSpPr>
                <p:cNvPr id="12" name="Rectangle 11"/>
                <p:cNvSpPr/>
                <p:nvPr/>
              </p:nvSpPr>
              <p:spPr>
                <a:xfrm>
                  <a:off x="4917926" y="5168168"/>
                  <a:ext cx="393634"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id-ID" i="1">
                            <a:latin typeface="Cambria Math" panose="02040503050406030204" pitchFamily="18" charset="0"/>
                          </a:rPr>
                          <m:t>𝛼</m:t>
                        </m:r>
                      </m:oMath>
                    </m:oMathPara>
                  </a14:m>
                  <a:endParaRPr lang="id-ID" dirty="0"/>
                </a:p>
              </p:txBody>
            </p:sp>
          </mc:Choice>
          <mc:Fallback xmlns="">
            <p:sp>
              <p:nvSpPr>
                <p:cNvPr id="12" name="Rectangle 11"/>
                <p:cNvSpPr>
                  <a:spLocks noRot="1" noChangeAspect="1" noMove="1" noResize="1" noEditPoints="1" noAdjustHandles="1" noChangeArrowheads="1" noChangeShapeType="1" noTextEdit="1"/>
                </p:cNvSpPr>
                <p:nvPr/>
              </p:nvSpPr>
              <p:spPr>
                <a:xfrm>
                  <a:off x="4917926" y="5168168"/>
                  <a:ext cx="393634" cy="369332"/>
                </a:xfrm>
                <a:prstGeom prst="rect">
                  <a:avLst/>
                </a:prstGeom>
                <a:blipFill rotWithShape="0">
                  <a:blip r:embed="rId3"/>
                  <a:stretch>
                    <a:fillRect/>
                  </a:stretch>
                </a:blipFill>
              </p:spPr>
              <p:txBody>
                <a:bodyPr/>
                <a:lstStyle/>
                <a:p>
                  <a:r>
                    <a:rPr lang="id-ID">
                      <a:noFill/>
                    </a:rPr>
                    <a:t> </a:t>
                  </a:r>
                </a:p>
              </p:txBody>
            </p:sp>
          </mc:Fallback>
        </mc:AlternateContent>
      </p:grpSp>
    </p:spTree>
    <p:extLst>
      <p:ext uri="{BB962C8B-B14F-4D97-AF65-F5344CB8AC3E}">
        <p14:creationId xmlns:p14="http://schemas.microsoft.com/office/powerpoint/2010/main" val="1597042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Pendahuluan geometri</a:t>
            </a:r>
          </a:p>
        </p:txBody>
      </p:sp>
      <p:sp>
        <p:nvSpPr>
          <p:cNvPr id="3" name="Content Placeholder 2"/>
          <p:cNvSpPr>
            <a:spLocks noGrp="1"/>
          </p:cNvSpPr>
          <p:nvPr>
            <p:ph idx="1"/>
          </p:nvPr>
        </p:nvSpPr>
        <p:spPr>
          <a:xfrm>
            <a:off x="1024128" y="2286000"/>
            <a:ext cx="7355597" cy="4023360"/>
          </a:xfrm>
        </p:spPr>
        <p:txBody>
          <a:bodyPr>
            <a:normAutofit fontScale="92500"/>
          </a:bodyPr>
          <a:lstStyle/>
          <a:p>
            <a:r>
              <a:rPr lang="id-ID" sz="2400" b="1" u="sng" dirty="0"/>
              <a:t>Bidang</a:t>
            </a:r>
          </a:p>
          <a:p>
            <a:r>
              <a:rPr lang="id-ID" sz="2400" dirty="0"/>
              <a:t>Bidang mempunyai panjang dan lebar tetapi tidak mempunyai ketebalan</a:t>
            </a:r>
            <a:r>
              <a:rPr lang="en-US" sz="2400" dirty="0"/>
              <a:t>. </a:t>
            </a:r>
            <a:r>
              <a:rPr lang="id-ID" sz="2400" dirty="0"/>
              <a:t>Bidang itu rata tak terbatas</a:t>
            </a:r>
            <a:r>
              <a:rPr lang="en-US" sz="2400" dirty="0"/>
              <a:t>.</a:t>
            </a:r>
          </a:p>
          <a:p>
            <a:r>
              <a:rPr lang="en-US" sz="2400" dirty="0" err="1"/>
              <a:t>Segitiga</a:t>
            </a:r>
            <a:r>
              <a:rPr lang="en-US" sz="2400" dirty="0"/>
              <a:t> </a:t>
            </a:r>
            <a:r>
              <a:rPr lang="en-US" sz="2400" dirty="0" err="1"/>
              <a:t>adalah</a:t>
            </a:r>
            <a:r>
              <a:rPr lang="en-US" sz="2400" dirty="0"/>
              <a:t> </a:t>
            </a:r>
            <a:r>
              <a:rPr lang="en-US" sz="2400" dirty="0" err="1"/>
              <a:t>gabungan</a:t>
            </a:r>
            <a:r>
              <a:rPr lang="en-US" sz="2400" dirty="0"/>
              <a:t> </a:t>
            </a:r>
            <a:r>
              <a:rPr lang="en-US" sz="2400" dirty="0" err="1"/>
              <a:t>tiga</a:t>
            </a:r>
            <a:r>
              <a:rPr lang="en-US" sz="2400" dirty="0"/>
              <a:t> </a:t>
            </a:r>
            <a:r>
              <a:rPr lang="en-US" sz="2400" dirty="0" err="1"/>
              <a:t>segmen</a:t>
            </a:r>
            <a:r>
              <a:rPr lang="en-US" sz="2400" dirty="0"/>
              <a:t> yang </a:t>
            </a:r>
            <a:r>
              <a:rPr lang="en-US" sz="2400" dirty="0" err="1"/>
              <a:t>ditentukan</a:t>
            </a:r>
            <a:r>
              <a:rPr lang="en-US" sz="2400" dirty="0"/>
              <a:t> </a:t>
            </a:r>
            <a:r>
              <a:rPr lang="en-US" sz="2400" dirty="0" err="1"/>
              <a:t>oleh</a:t>
            </a:r>
            <a:r>
              <a:rPr lang="en-US" sz="2400" dirty="0"/>
              <a:t> </a:t>
            </a:r>
            <a:r>
              <a:rPr lang="en-US" sz="2400" dirty="0" err="1"/>
              <a:t>tiga</a:t>
            </a:r>
            <a:r>
              <a:rPr lang="en-US" sz="2400" dirty="0"/>
              <a:t> </a:t>
            </a:r>
            <a:r>
              <a:rPr lang="en-US" sz="2400" dirty="0" err="1"/>
              <a:t>titik</a:t>
            </a:r>
            <a:r>
              <a:rPr lang="en-US" sz="2400" dirty="0"/>
              <a:t> yang </a:t>
            </a:r>
            <a:r>
              <a:rPr lang="en-US" sz="2400" dirty="0" err="1"/>
              <a:t>tidak</a:t>
            </a:r>
            <a:r>
              <a:rPr lang="en-US" sz="2400" dirty="0"/>
              <a:t> </a:t>
            </a:r>
            <a:r>
              <a:rPr lang="en-US" sz="2400" dirty="0" err="1"/>
              <a:t>kolinier</a:t>
            </a:r>
            <a:r>
              <a:rPr lang="en-US" sz="2400" dirty="0"/>
              <a:t>.</a:t>
            </a:r>
          </a:p>
          <a:p>
            <a:r>
              <a:rPr lang="en-US" sz="2400" dirty="0" err="1"/>
              <a:t>Segiempat</a:t>
            </a:r>
            <a:r>
              <a:rPr lang="en-US" sz="2400" dirty="0"/>
              <a:t> </a:t>
            </a:r>
            <a:r>
              <a:rPr lang="en-US" sz="2400" dirty="0" err="1"/>
              <a:t>adalah</a:t>
            </a:r>
            <a:r>
              <a:rPr lang="en-US" sz="2400" dirty="0"/>
              <a:t> </a:t>
            </a:r>
            <a:r>
              <a:rPr lang="en-US" sz="2400" dirty="0" err="1"/>
              <a:t>gabungan</a:t>
            </a:r>
            <a:r>
              <a:rPr lang="en-US" sz="2400" dirty="0"/>
              <a:t> </a:t>
            </a:r>
            <a:r>
              <a:rPr lang="en-US" sz="2400" dirty="0" err="1"/>
              <a:t>empat</a:t>
            </a:r>
            <a:r>
              <a:rPr lang="en-US" sz="2400" dirty="0"/>
              <a:t> </a:t>
            </a:r>
            <a:r>
              <a:rPr lang="en-US" sz="2400" dirty="0" err="1"/>
              <a:t>segmen</a:t>
            </a:r>
            <a:r>
              <a:rPr lang="en-US" sz="2400" dirty="0"/>
              <a:t> yang </a:t>
            </a:r>
            <a:r>
              <a:rPr lang="en-US" sz="2400" dirty="0" err="1"/>
              <a:t>ditentukan</a:t>
            </a:r>
            <a:r>
              <a:rPr lang="en-US" sz="2400" dirty="0"/>
              <a:t> </a:t>
            </a:r>
            <a:r>
              <a:rPr lang="en-US" sz="2400" dirty="0" err="1"/>
              <a:t>oleh</a:t>
            </a:r>
            <a:r>
              <a:rPr lang="en-US" sz="2400" dirty="0"/>
              <a:t> </a:t>
            </a:r>
            <a:r>
              <a:rPr lang="en-US" sz="2400" dirty="0" err="1"/>
              <a:t>empat</a:t>
            </a:r>
            <a:r>
              <a:rPr lang="en-US" sz="2400" dirty="0"/>
              <a:t> </a:t>
            </a:r>
            <a:r>
              <a:rPr lang="en-US" sz="2400" dirty="0" err="1"/>
              <a:t>titik</a:t>
            </a:r>
            <a:r>
              <a:rPr lang="en-US" sz="2400" dirty="0"/>
              <a:t> yang </a:t>
            </a:r>
            <a:r>
              <a:rPr lang="en-US" sz="2400" dirty="0" err="1"/>
              <a:t>tiap</a:t>
            </a:r>
            <a:r>
              <a:rPr lang="en-US" sz="2400" dirty="0"/>
              <a:t> </a:t>
            </a:r>
            <a:r>
              <a:rPr lang="en-US" sz="2400" dirty="0" err="1"/>
              <a:t>tiga</a:t>
            </a:r>
            <a:r>
              <a:rPr lang="en-US" sz="2400" dirty="0"/>
              <a:t> </a:t>
            </a:r>
            <a:r>
              <a:rPr lang="en-US" sz="2400" dirty="0" err="1"/>
              <a:t>titiknya</a:t>
            </a:r>
            <a:r>
              <a:rPr lang="en-US" sz="2400" dirty="0"/>
              <a:t> </a:t>
            </a:r>
            <a:r>
              <a:rPr lang="en-US" sz="2400" dirty="0" err="1"/>
              <a:t>tidak</a:t>
            </a:r>
            <a:r>
              <a:rPr lang="en-US" sz="2400" dirty="0"/>
              <a:t> </a:t>
            </a:r>
            <a:r>
              <a:rPr lang="en-US" sz="2400" dirty="0" err="1"/>
              <a:t>kolinier</a:t>
            </a:r>
            <a:r>
              <a:rPr lang="en-US" sz="2400" dirty="0"/>
              <a:t>. </a:t>
            </a:r>
            <a:r>
              <a:rPr lang="en-US" sz="2400" dirty="0" err="1"/>
              <a:t>Segmen</a:t>
            </a:r>
            <a:r>
              <a:rPr lang="en-US" sz="2400" dirty="0"/>
              <a:t> </a:t>
            </a:r>
            <a:r>
              <a:rPr lang="en-US" sz="2400" dirty="0" err="1"/>
              <a:t>berpotogan</a:t>
            </a:r>
            <a:r>
              <a:rPr lang="en-US" sz="2400" dirty="0"/>
              <a:t> </a:t>
            </a:r>
            <a:r>
              <a:rPr lang="en-US" sz="2400" dirty="0" err="1"/>
              <a:t>hanya</a:t>
            </a:r>
            <a:r>
              <a:rPr lang="en-US" sz="2400" dirty="0"/>
              <a:t> </a:t>
            </a:r>
            <a:r>
              <a:rPr lang="en-US" sz="2400" dirty="0" err="1"/>
              <a:t>pada</a:t>
            </a:r>
            <a:r>
              <a:rPr lang="en-US" sz="2400" dirty="0"/>
              <a:t> </a:t>
            </a:r>
            <a:r>
              <a:rPr lang="en-US" sz="2400" dirty="0" err="1"/>
              <a:t>titik-titik</a:t>
            </a:r>
            <a:r>
              <a:rPr lang="en-US" sz="2400" dirty="0"/>
              <a:t> </a:t>
            </a:r>
            <a:r>
              <a:rPr lang="en-US" sz="2400" dirty="0" err="1"/>
              <a:t>ujungnya</a:t>
            </a:r>
            <a:r>
              <a:rPr lang="en-US" sz="2400" dirty="0"/>
              <a:t>.</a:t>
            </a:r>
          </a:p>
          <a:p>
            <a:r>
              <a:rPr lang="en-US" sz="2400" dirty="0" err="1"/>
              <a:t>Lingkaran</a:t>
            </a:r>
            <a:r>
              <a:rPr lang="en-US" sz="2400" dirty="0"/>
              <a:t> </a:t>
            </a:r>
            <a:r>
              <a:rPr lang="en-US" sz="2400" dirty="0" err="1"/>
              <a:t>adalah</a:t>
            </a:r>
            <a:r>
              <a:rPr lang="en-US" sz="2400" dirty="0"/>
              <a:t> </a:t>
            </a:r>
            <a:r>
              <a:rPr lang="en-US" sz="2400" dirty="0" err="1"/>
              <a:t>himpunan</a:t>
            </a:r>
            <a:r>
              <a:rPr lang="en-US" sz="2400" dirty="0"/>
              <a:t> </a:t>
            </a:r>
            <a:r>
              <a:rPr lang="en-US" sz="2400" dirty="0" err="1"/>
              <a:t>semua</a:t>
            </a:r>
            <a:r>
              <a:rPr lang="en-US" sz="2400" dirty="0"/>
              <a:t> </a:t>
            </a:r>
            <a:r>
              <a:rPr lang="en-US" sz="2400" dirty="0" err="1"/>
              <a:t>titik</a:t>
            </a:r>
            <a:r>
              <a:rPr lang="en-US" sz="2400" dirty="0"/>
              <a:t> </a:t>
            </a:r>
            <a:r>
              <a:rPr lang="en-US" sz="2400" dirty="0" err="1"/>
              <a:t>pada</a:t>
            </a:r>
            <a:r>
              <a:rPr lang="en-US" sz="2400" dirty="0"/>
              <a:t> </a:t>
            </a:r>
            <a:r>
              <a:rPr lang="en-US" sz="2400" dirty="0" err="1"/>
              <a:t>bidang</a:t>
            </a:r>
            <a:r>
              <a:rPr lang="en-US" sz="2400" dirty="0"/>
              <a:t> yang </a:t>
            </a:r>
            <a:r>
              <a:rPr lang="en-US" sz="2400" dirty="0" err="1"/>
              <a:t>berjarak</a:t>
            </a:r>
            <a:r>
              <a:rPr lang="en-US" sz="2400" dirty="0"/>
              <a:t> </a:t>
            </a:r>
            <a:r>
              <a:rPr lang="en-US" sz="2400" dirty="0" err="1"/>
              <a:t>tetap</a:t>
            </a:r>
            <a:r>
              <a:rPr lang="en-US" sz="2400" dirty="0"/>
              <a:t> </a:t>
            </a:r>
            <a:r>
              <a:rPr lang="en-US" sz="2400" dirty="0" err="1"/>
              <a:t>dari</a:t>
            </a:r>
            <a:r>
              <a:rPr lang="en-US" sz="2400" dirty="0"/>
              <a:t> </a:t>
            </a:r>
            <a:r>
              <a:rPr lang="en-US" sz="2400" dirty="0" err="1"/>
              <a:t>titik</a:t>
            </a:r>
            <a:r>
              <a:rPr lang="en-US" sz="2400" dirty="0"/>
              <a:t> yang </a:t>
            </a:r>
            <a:r>
              <a:rPr lang="en-US" sz="2400" dirty="0" err="1"/>
              <a:t>diketahui</a:t>
            </a:r>
            <a:r>
              <a:rPr lang="en-US" sz="2400" dirty="0"/>
              <a:t>.  </a:t>
            </a:r>
          </a:p>
          <a:p>
            <a:endParaRPr lang="id-ID" sz="2400" dirty="0"/>
          </a:p>
          <a:p>
            <a:endParaRPr lang="id-ID" sz="2400" dirty="0"/>
          </a:p>
        </p:txBody>
      </p:sp>
      <p:grpSp>
        <p:nvGrpSpPr>
          <p:cNvPr id="4" name="Group 3"/>
          <p:cNvGrpSpPr/>
          <p:nvPr/>
        </p:nvGrpSpPr>
        <p:grpSpPr>
          <a:xfrm>
            <a:off x="8379725" y="2848517"/>
            <a:ext cx="3109412" cy="1709835"/>
            <a:chOff x="1676400" y="3581400"/>
            <a:chExt cx="4114800" cy="2133600"/>
          </a:xfrm>
        </p:grpSpPr>
        <p:sp>
          <p:nvSpPr>
            <p:cNvPr id="5" name="Parallelogram 4"/>
            <p:cNvSpPr/>
            <p:nvPr/>
          </p:nvSpPr>
          <p:spPr>
            <a:xfrm>
              <a:off x="2133600" y="3810000"/>
              <a:ext cx="3200400" cy="1600200"/>
            </a:xfrm>
            <a:prstGeom prst="parallelogram">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3"/>
            <p:cNvPicPr>
              <a:picLocks noChangeAspect="1" noChangeArrowheads="1"/>
            </p:cNvPicPr>
            <p:nvPr/>
          </p:nvPicPr>
          <p:blipFill>
            <a:blip r:embed="rId2" cstate="print">
              <a:clrChange>
                <a:clrFrom>
                  <a:srgbClr val="FFFFFF"/>
                </a:clrFrom>
                <a:clrTo>
                  <a:srgbClr val="FFFFFF">
                    <a:alpha val="0"/>
                  </a:srgbClr>
                </a:clrTo>
              </a:clrChange>
              <a:lum bright="-30000" contrast="40000"/>
            </a:blip>
            <a:srcRect/>
            <a:stretch>
              <a:fillRect/>
            </a:stretch>
          </p:blipFill>
          <p:spPr bwMode="auto">
            <a:xfrm>
              <a:off x="2362200" y="5029200"/>
              <a:ext cx="190500" cy="381000"/>
            </a:xfrm>
            <a:prstGeom prst="rect">
              <a:avLst/>
            </a:prstGeom>
            <a:noFill/>
          </p:spPr>
        </p:pic>
        <p:sp>
          <p:nvSpPr>
            <p:cNvPr id="7" name="Rectangle 6"/>
            <p:cNvSpPr/>
            <p:nvPr/>
          </p:nvSpPr>
          <p:spPr>
            <a:xfrm>
              <a:off x="1676400" y="5181600"/>
              <a:ext cx="533400" cy="533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ysClr val="windowText" lastClr="000000"/>
                  </a:solidFill>
                </a:rPr>
                <a:t>A</a:t>
              </a:r>
            </a:p>
          </p:txBody>
        </p:sp>
        <p:sp>
          <p:nvSpPr>
            <p:cNvPr id="8" name="Rectangle 7"/>
            <p:cNvSpPr/>
            <p:nvPr/>
          </p:nvSpPr>
          <p:spPr>
            <a:xfrm>
              <a:off x="4953000" y="5105400"/>
              <a:ext cx="533400" cy="533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ysClr val="windowText" lastClr="000000"/>
                  </a:solidFill>
                </a:rPr>
                <a:t>B</a:t>
              </a:r>
            </a:p>
          </p:txBody>
        </p:sp>
        <p:sp>
          <p:nvSpPr>
            <p:cNvPr id="9" name="Rectangle 8"/>
            <p:cNvSpPr/>
            <p:nvPr/>
          </p:nvSpPr>
          <p:spPr>
            <a:xfrm>
              <a:off x="5257800" y="3581400"/>
              <a:ext cx="533400" cy="533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ysClr val="windowText" lastClr="000000"/>
                  </a:solidFill>
                </a:rPr>
                <a:t>C</a:t>
              </a:r>
            </a:p>
          </p:txBody>
        </p:sp>
        <p:sp>
          <p:nvSpPr>
            <p:cNvPr id="10" name="Rectangle 9"/>
            <p:cNvSpPr/>
            <p:nvPr/>
          </p:nvSpPr>
          <p:spPr>
            <a:xfrm>
              <a:off x="2057400" y="3581400"/>
              <a:ext cx="533400" cy="533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ysClr val="windowText" lastClr="000000"/>
                  </a:solidFill>
                </a:rPr>
                <a:t>D</a:t>
              </a:r>
            </a:p>
          </p:txBody>
        </p:sp>
      </p:grpSp>
    </p:spTree>
    <p:extLst>
      <p:ext uri="{BB962C8B-B14F-4D97-AF65-F5344CB8AC3E}">
        <p14:creationId xmlns:p14="http://schemas.microsoft.com/office/powerpoint/2010/main" val="365461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Pendahuluan geometri</a:t>
            </a:r>
          </a:p>
        </p:txBody>
      </p:sp>
      <p:sp>
        <p:nvSpPr>
          <p:cNvPr id="3" name="Content Placeholder 2"/>
          <p:cNvSpPr>
            <a:spLocks noGrp="1"/>
          </p:cNvSpPr>
          <p:nvPr>
            <p:ph idx="1"/>
          </p:nvPr>
        </p:nvSpPr>
        <p:spPr>
          <a:xfrm>
            <a:off x="1024128" y="2286000"/>
            <a:ext cx="10167036" cy="4023360"/>
          </a:xfrm>
        </p:spPr>
        <p:txBody>
          <a:bodyPr>
            <a:normAutofit/>
          </a:bodyPr>
          <a:lstStyle/>
          <a:p>
            <a:r>
              <a:rPr lang="id-ID" sz="2400" b="1" u="sng" dirty="0"/>
              <a:t>Ruang</a:t>
            </a:r>
          </a:p>
          <a:p>
            <a:pPr marL="0" indent="0">
              <a:buNone/>
            </a:pPr>
            <a:r>
              <a:rPr lang="id-ID" sz="2400" dirty="0"/>
              <a:t> Ruang mempunyai panjang, lebar dan ketebalan</a:t>
            </a:r>
          </a:p>
          <a:p>
            <a:pPr marL="0" indent="0">
              <a:buNone/>
            </a:pPr>
            <a:r>
              <a:rPr lang="id-ID" sz="2400" dirty="0"/>
              <a:t> Ruang tak terbatas ke semua arah</a:t>
            </a:r>
          </a:p>
          <a:p>
            <a:pPr marL="0" indent="0">
              <a:buNone/>
            </a:pPr>
            <a:r>
              <a:rPr lang="id-ID" sz="2400" dirty="0"/>
              <a:t> Ruang merupakan himpunan semua titik, himpunan semesta untuk  geometri.</a:t>
            </a:r>
          </a:p>
          <a:p>
            <a:r>
              <a:rPr lang="id-ID" sz="2400" dirty="0"/>
              <a:t>Titik merupakan himpunan bagian dari garis, Garis merupakan himpunan bagian dari bidang dan bidang merupakan himpunan bagian dari ruang. </a:t>
            </a:r>
          </a:p>
        </p:txBody>
      </p:sp>
    </p:spTree>
    <p:extLst>
      <p:ext uri="{BB962C8B-B14F-4D97-AF65-F5344CB8AC3E}">
        <p14:creationId xmlns:p14="http://schemas.microsoft.com/office/powerpoint/2010/main" val="2995319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Pendahuluan geometri</a:t>
            </a:r>
          </a:p>
        </p:txBody>
      </p:sp>
      <p:sp>
        <p:nvSpPr>
          <p:cNvPr id="3" name="Content Placeholder 2"/>
          <p:cNvSpPr>
            <a:spLocks noGrp="1"/>
          </p:cNvSpPr>
          <p:nvPr>
            <p:ph idx="1"/>
          </p:nvPr>
        </p:nvSpPr>
        <p:spPr/>
        <p:txBody>
          <a:bodyPr>
            <a:noAutofit/>
          </a:bodyPr>
          <a:lstStyle/>
          <a:p>
            <a:pPr algn="just"/>
            <a:r>
              <a:rPr lang="en-US" sz="2400" b="1" i="1" dirty="0"/>
              <a:t>Geometer </a:t>
            </a:r>
            <a:r>
              <a:rPr lang="en-US" sz="2400" dirty="0" err="1"/>
              <a:t>sebutan</a:t>
            </a:r>
            <a:r>
              <a:rPr lang="en-US" sz="2400" dirty="0"/>
              <a:t> orang </a:t>
            </a:r>
            <a:r>
              <a:rPr lang="en-US" sz="2400" dirty="0" err="1"/>
              <a:t>Yunani</a:t>
            </a:r>
            <a:r>
              <a:rPr lang="en-US" sz="2400" dirty="0"/>
              <a:t> </a:t>
            </a:r>
            <a:r>
              <a:rPr lang="en-US" sz="2400" dirty="0" err="1"/>
              <a:t>terhadap</a:t>
            </a:r>
            <a:r>
              <a:rPr lang="en-US" sz="2400" dirty="0"/>
              <a:t> </a:t>
            </a:r>
            <a:r>
              <a:rPr lang="en-US" sz="2400" dirty="0" err="1"/>
              <a:t>pengukur</a:t>
            </a:r>
            <a:r>
              <a:rPr lang="en-US" sz="2400" dirty="0"/>
              <a:t> </a:t>
            </a:r>
            <a:r>
              <a:rPr lang="en-US" sz="2400" dirty="0" err="1"/>
              <a:t>tanah</a:t>
            </a:r>
            <a:r>
              <a:rPr lang="en-US" sz="2400" dirty="0"/>
              <a:t> </a:t>
            </a:r>
            <a:r>
              <a:rPr lang="en-US" sz="2400" dirty="0" err="1"/>
              <a:t>bangsa</a:t>
            </a:r>
            <a:r>
              <a:rPr lang="en-US" sz="2400" dirty="0"/>
              <a:t> </a:t>
            </a:r>
            <a:r>
              <a:rPr lang="en-US" sz="2400" dirty="0" err="1"/>
              <a:t>mesir</a:t>
            </a:r>
            <a:r>
              <a:rPr lang="en-US" sz="2400" dirty="0"/>
              <a:t>. </a:t>
            </a:r>
          </a:p>
          <a:p>
            <a:pPr algn="just"/>
            <a:r>
              <a:rPr lang="id-ID" sz="2400" b="1" i="1" dirty="0"/>
              <a:t>“ge”</a:t>
            </a:r>
            <a:r>
              <a:rPr lang="id-ID" sz="2400" dirty="0"/>
              <a:t> artinya tanah</a:t>
            </a:r>
            <a:endParaRPr lang="en-US" sz="2400" dirty="0"/>
          </a:p>
          <a:p>
            <a:pPr algn="just"/>
            <a:r>
              <a:rPr lang="id-ID" sz="2400" b="1" i="1" dirty="0"/>
              <a:t>“metria”</a:t>
            </a:r>
            <a:r>
              <a:rPr lang="id-ID" sz="2400" dirty="0"/>
              <a:t> artinya ukuran atau ilmu tentang ukuran tanah.</a:t>
            </a:r>
          </a:p>
          <a:p>
            <a:pPr algn="just"/>
            <a:r>
              <a:rPr lang="id-ID" sz="2400" dirty="0"/>
              <a:t>Dalam Bahasa Indonesia Geometri diterjemahkan sebagai ilmu </a:t>
            </a:r>
            <a:r>
              <a:rPr lang="en-US" sz="2400" dirty="0"/>
              <a:t>u</a:t>
            </a:r>
            <a:r>
              <a:rPr lang="id-ID" sz="2400" dirty="0"/>
              <a:t>kur. </a:t>
            </a:r>
          </a:p>
          <a:p>
            <a:pPr algn="just"/>
            <a:r>
              <a:rPr lang="en-US" sz="2400" dirty="0" err="1"/>
              <a:t>Geometri</a:t>
            </a:r>
            <a:r>
              <a:rPr lang="en-US" sz="2400" dirty="0"/>
              <a:t> </a:t>
            </a:r>
            <a:r>
              <a:rPr lang="en-US" sz="2400" dirty="0" err="1"/>
              <a:t>merupakan</a:t>
            </a:r>
            <a:r>
              <a:rPr lang="en-US" sz="2400" dirty="0"/>
              <a:t> </a:t>
            </a:r>
            <a:r>
              <a:rPr lang="en-US" sz="2400" dirty="0" err="1"/>
              <a:t>cabang</a:t>
            </a:r>
            <a:r>
              <a:rPr lang="en-US" sz="2400" dirty="0"/>
              <a:t> </a:t>
            </a:r>
            <a:r>
              <a:rPr lang="en-US" sz="2400" dirty="0" err="1"/>
              <a:t>matematika</a:t>
            </a:r>
            <a:r>
              <a:rPr lang="en-US" sz="2400" dirty="0"/>
              <a:t> yang </a:t>
            </a:r>
            <a:r>
              <a:rPr lang="en-US" sz="2400" dirty="0" err="1"/>
              <a:t>tidak</a:t>
            </a:r>
            <a:r>
              <a:rPr lang="en-US" sz="2400" dirty="0"/>
              <a:t> </a:t>
            </a:r>
            <a:r>
              <a:rPr lang="en-US" sz="2400" dirty="0" err="1"/>
              <a:t>mengutamakan</a:t>
            </a:r>
            <a:r>
              <a:rPr lang="en-US" sz="2400" dirty="0"/>
              <a:t> </a:t>
            </a:r>
            <a:r>
              <a:rPr lang="en-US" sz="2400" dirty="0" err="1"/>
              <a:t>hubungan</a:t>
            </a:r>
            <a:r>
              <a:rPr lang="en-US" sz="2400" dirty="0"/>
              <a:t> </a:t>
            </a:r>
            <a:r>
              <a:rPr lang="en-US" sz="2400" dirty="0" err="1"/>
              <a:t>antar</a:t>
            </a:r>
            <a:r>
              <a:rPr lang="en-US" sz="2400" dirty="0"/>
              <a:t> </a:t>
            </a:r>
            <a:r>
              <a:rPr lang="en-US" sz="2400" dirty="0" err="1"/>
              <a:t>bilangan</a:t>
            </a:r>
            <a:endParaRPr lang="id-ID" sz="2400" dirty="0"/>
          </a:p>
        </p:txBody>
      </p:sp>
    </p:spTree>
    <p:custDataLst>
      <p:tags r:id="rId1"/>
    </p:custDataLst>
    <p:extLst>
      <p:ext uri="{BB962C8B-B14F-4D97-AF65-F5344CB8AC3E}">
        <p14:creationId xmlns:p14="http://schemas.microsoft.com/office/powerpoint/2010/main" val="4066643305"/>
      </p:ext>
    </p:extLst>
  </p:cSld>
  <p:clrMapOvr>
    <a:masterClrMapping/>
  </p:clrMapOvr>
  <mc:AlternateContent xmlns:mc="http://schemas.openxmlformats.org/markup-compatibility/2006" xmlns:p14="http://schemas.microsoft.com/office/powerpoint/2010/main">
    <mc:Choice Requires="p14">
      <p:transition spd="slow" p14:dur="2000" advTm="3727"/>
    </mc:Choice>
    <mc:Fallback xmlns="">
      <p:transition spd="slow" advTm="372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Penalaran geometri</a:t>
            </a:r>
          </a:p>
        </p:txBody>
      </p:sp>
      <p:sp>
        <p:nvSpPr>
          <p:cNvPr id="3" name="Content Placeholder 2"/>
          <p:cNvSpPr>
            <a:spLocks noGrp="1"/>
          </p:cNvSpPr>
          <p:nvPr>
            <p:ph idx="1"/>
          </p:nvPr>
        </p:nvSpPr>
        <p:spPr/>
        <p:txBody>
          <a:bodyPr>
            <a:normAutofit/>
          </a:bodyPr>
          <a:lstStyle/>
          <a:p>
            <a:r>
              <a:rPr lang="id-ID" sz="2400" dirty="0"/>
              <a:t>Penalaran adalah proses pembentukan kesimpulan dari informasi yang ada.</a:t>
            </a:r>
          </a:p>
          <a:p>
            <a:r>
              <a:rPr lang="id-ID" sz="2400" dirty="0"/>
              <a:t>P</a:t>
            </a:r>
            <a:r>
              <a:rPr lang="en-US" sz="2400" dirty="0" err="1"/>
              <a:t>enalaran</a:t>
            </a:r>
            <a:r>
              <a:rPr lang="en-US" sz="2400" dirty="0"/>
              <a:t> </a:t>
            </a:r>
            <a:r>
              <a:rPr lang="en-US" sz="2400" dirty="0" err="1"/>
              <a:t>merupakan</a:t>
            </a:r>
            <a:r>
              <a:rPr lang="en-US" sz="2400" dirty="0"/>
              <a:t> </a:t>
            </a:r>
            <a:r>
              <a:rPr lang="en-US" sz="2400" dirty="0" err="1"/>
              <a:t>aktivitas</a:t>
            </a:r>
            <a:r>
              <a:rPr lang="en-US" sz="2400" dirty="0"/>
              <a:t> </a:t>
            </a:r>
            <a:r>
              <a:rPr lang="en-US" sz="2400" dirty="0" err="1"/>
              <a:t>berpikir</a:t>
            </a:r>
            <a:r>
              <a:rPr lang="en-US" sz="2400" dirty="0"/>
              <a:t> </a:t>
            </a:r>
            <a:r>
              <a:rPr lang="en-US" sz="2400" dirty="0" err="1"/>
              <a:t>untuk</a:t>
            </a:r>
            <a:r>
              <a:rPr lang="en-US" sz="2400" dirty="0"/>
              <a:t> </a:t>
            </a:r>
            <a:r>
              <a:rPr lang="en-US" sz="2400" dirty="0" err="1"/>
              <a:t>menarik</a:t>
            </a:r>
            <a:r>
              <a:rPr lang="en-US" sz="2400" dirty="0"/>
              <a:t> </a:t>
            </a:r>
            <a:r>
              <a:rPr lang="en-US" sz="2400" dirty="0" err="1"/>
              <a:t>kesimpulan</a:t>
            </a:r>
            <a:r>
              <a:rPr lang="en-US" sz="2400" dirty="0"/>
              <a:t> </a:t>
            </a:r>
            <a:r>
              <a:rPr lang="en-US" sz="2400" dirty="0" err="1"/>
              <a:t>dari</a:t>
            </a:r>
            <a:r>
              <a:rPr lang="en-US" sz="2400" dirty="0"/>
              <a:t> yang </a:t>
            </a:r>
            <a:r>
              <a:rPr lang="en-US" sz="2400" dirty="0" err="1"/>
              <a:t>bersifat</a:t>
            </a:r>
            <a:r>
              <a:rPr lang="en-US" sz="2400" dirty="0"/>
              <a:t> </a:t>
            </a:r>
            <a:r>
              <a:rPr lang="en-US" sz="2400" dirty="0" err="1"/>
              <a:t>umum</a:t>
            </a:r>
            <a:r>
              <a:rPr lang="en-US" sz="2400" dirty="0"/>
              <a:t> </a:t>
            </a:r>
            <a:r>
              <a:rPr lang="en-US" sz="2400" dirty="0" err="1"/>
              <a:t>menjadi</a:t>
            </a:r>
            <a:r>
              <a:rPr lang="en-US" sz="2400" dirty="0"/>
              <a:t> </a:t>
            </a:r>
            <a:r>
              <a:rPr lang="en-US" sz="2400" dirty="0" err="1"/>
              <a:t>khusus</a:t>
            </a:r>
            <a:r>
              <a:rPr lang="en-US" sz="2400" dirty="0"/>
              <a:t> </a:t>
            </a:r>
            <a:r>
              <a:rPr lang="en-US" sz="2400" dirty="0" err="1"/>
              <a:t>atau</a:t>
            </a:r>
            <a:r>
              <a:rPr lang="en-US" sz="2400" dirty="0"/>
              <a:t> </a:t>
            </a:r>
            <a:r>
              <a:rPr lang="en-US" sz="2400" dirty="0" err="1"/>
              <a:t>sebaliknya</a:t>
            </a:r>
            <a:r>
              <a:rPr lang="en-US" sz="2400" dirty="0"/>
              <a:t> </a:t>
            </a:r>
            <a:r>
              <a:rPr lang="en-US" sz="2400" dirty="0" err="1"/>
              <a:t>berdasarkan</a:t>
            </a:r>
            <a:r>
              <a:rPr lang="en-US" sz="2400" dirty="0"/>
              <a:t> </a:t>
            </a:r>
            <a:r>
              <a:rPr lang="en-US" sz="2400" dirty="0" err="1"/>
              <a:t>beberapa</a:t>
            </a:r>
            <a:r>
              <a:rPr lang="en-US" sz="2400" dirty="0"/>
              <a:t> </a:t>
            </a:r>
            <a:r>
              <a:rPr lang="en-US" sz="2400" dirty="0" err="1"/>
              <a:t>premis</a:t>
            </a:r>
            <a:r>
              <a:rPr lang="en-US" sz="2400" dirty="0"/>
              <a:t> yang </a:t>
            </a:r>
            <a:r>
              <a:rPr lang="en-US" sz="2400" dirty="0" err="1"/>
              <a:t>kebenarannya</a:t>
            </a:r>
            <a:r>
              <a:rPr lang="en-US" sz="2400" dirty="0"/>
              <a:t> </a:t>
            </a:r>
            <a:r>
              <a:rPr lang="en-US" sz="2400" dirty="0" err="1"/>
              <a:t>telah</a:t>
            </a:r>
            <a:r>
              <a:rPr lang="en-US" sz="2400" dirty="0"/>
              <a:t> </a:t>
            </a:r>
            <a:r>
              <a:rPr lang="en-US" sz="2400" dirty="0" err="1"/>
              <a:t>dibuktikan</a:t>
            </a:r>
            <a:r>
              <a:rPr lang="en-US" sz="2400" dirty="0"/>
              <a:t> </a:t>
            </a:r>
            <a:r>
              <a:rPr lang="en-US" sz="2400" dirty="0" err="1"/>
              <a:t>atau</a:t>
            </a:r>
            <a:r>
              <a:rPr lang="en-US" sz="2400" dirty="0"/>
              <a:t> </a:t>
            </a:r>
            <a:r>
              <a:rPr lang="en-US" sz="2400" dirty="0" err="1"/>
              <a:t>diasumsikan</a:t>
            </a:r>
            <a:r>
              <a:rPr lang="en-US" sz="2400" dirty="0"/>
              <a:t> </a:t>
            </a:r>
            <a:r>
              <a:rPr lang="en-US" sz="2400" dirty="0" err="1"/>
              <a:t>sebelumnya</a:t>
            </a:r>
            <a:r>
              <a:rPr lang="en-US" sz="2400" dirty="0"/>
              <a:t>.</a:t>
            </a:r>
            <a:endParaRPr lang="id-ID" sz="2400" dirty="0"/>
          </a:p>
          <a:p>
            <a:r>
              <a:rPr lang="en-US" sz="2400" dirty="0" err="1"/>
              <a:t>Penalaran</a:t>
            </a:r>
            <a:r>
              <a:rPr lang="en-US" sz="2400" dirty="0"/>
              <a:t> </a:t>
            </a:r>
            <a:r>
              <a:rPr lang="en-US" sz="2400" dirty="0" err="1"/>
              <a:t>induktif</a:t>
            </a:r>
            <a:r>
              <a:rPr lang="en-US" sz="2400" dirty="0"/>
              <a:t> </a:t>
            </a:r>
            <a:r>
              <a:rPr lang="id-ID" sz="2400" i="1" dirty="0"/>
              <a:t>(inductive reasoning) </a:t>
            </a:r>
            <a:r>
              <a:rPr lang="en-US" sz="2400" dirty="0" err="1"/>
              <a:t>merupakan</a:t>
            </a:r>
            <a:r>
              <a:rPr lang="en-US" sz="2400" dirty="0"/>
              <a:t> proses </a:t>
            </a:r>
            <a:r>
              <a:rPr lang="en-US" sz="2400" dirty="0" err="1"/>
              <a:t>berpikir</a:t>
            </a:r>
            <a:r>
              <a:rPr lang="en-US" sz="2400" dirty="0"/>
              <a:t> yang </a:t>
            </a:r>
            <a:r>
              <a:rPr lang="en-US" sz="2400" dirty="0" err="1"/>
              <a:t>berupa</a:t>
            </a:r>
            <a:r>
              <a:rPr lang="en-US" sz="2400" dirty="0"/>
              <a:t> </a:t>
            </a:r>
            <a:r>
              <a:rPr lang="en-US" sz="2400" dirty="0" err="1"/>
              <a:t>penarikan</a:t>
            </a:r>
            <a:r>
              <a:rPr lang="en-US" sz="2400" dirty="0"/>
              <a:t> </a:t>
            </a:r>
            <a:r>
              <a:rPr lang="en-US" sz="2400" dirty="0" err="1"/>
              <a:t>kesimpulan</a:t>
            </a:r>
            <a:r>
              <a:rPr lang="en-US" sz="2400" dirty="0"/>
              <a:t> yang </a:t>
            </a:r>
            <a:r>
              <a:rPr lang="en-US" sz="2400" dirty="0" err="1"/>
              <a:t>umum</a:t>
            </a:r>
            <a:r>
              <a:rPr lang="en-US" sz="2400" dirty="0"/>
              <a:t> </a:t>
            </a:r>
            <a:r>
              <a:rPr lang="en-US" sz="2400" dirty="0" err="1"/>
              <a:t>atas</a:t>
            </a:r>
            <a:r>
              <a:rPr lang="en-US" sz="2400" dirty="0"/>
              <a:t> </a:t>
            </a:r>
            <a:r>
              <a:rPr lang="en-US" sz="2400" dirty="0" err="1"/>
              <a:t>dasar</a:t>
            </a:r>
            <a:r>
              <a:rPr lang="en-US" sz="2400" dirty="0"/>
              <a:t> </a:t>
            </a:r>
            <a:r>
              <a:rPr lang="en-US" sz="2400" dirty="0" err="1"/>
              <a:t>pengetahuan</a:t>
            </a:r>
            <a:r>
              <a:rPr lang="en-US" sz="2400" dirty="0"/>
              <a:t> </a:t>
            </a:r>
            <a:r>
              <a:rPr lang="en-US" sz="2400" dirty="0" err="1"/>
              <a:t>tentang</a:t>
            </a:r>
            <a:r>
              <a:rPr lang="en-US" sz="2400" dirty="0"/>
              <a:t> </a:t>
            </a:r>
            <a:r>
              <a:rPr lang="en-US" sz="2400" dirty="0" err="1"/>
              <a:t>hal-hal</a:t>
            </a:r>
            <a:r>
              <a:rPr lang="en-US" sz="2400" dirty="0"/>
              <a:t> </a:t>
            </a:r>
            <a:r>
              <a:rPr lang="en-US" sz="2400" dirty="0" err="1"/>
              <a:t>khusus</a:t>
            </a:r>
            <a:r>
              <a:rPr lang="en-US" sz="2400" dirty="0"/>
              <a:t> yang </a:t>
            </a:r>
            <a:r>
              <a:rPr lang="en-US" sz="2400" dirty="0" err="1"/>
              <a:t>berpijak</a:t>
            </a:r>
            <a:r>
              <a:rPr lang="en-US" sz="2400" dirty="0"/>
              <a:t> </a:t>
            </a:r>
            <a:r>
              <a:rPr lang="en-US" sz="2400" dirty="0" err="1"/>
              <a:t>pada</a:t>
            </a:r>
            <a:r>
              <a:rPr lang="en-US" sz="2400" dirty="0"/>
              <a:t> </a:t>
            </a:r>
            <a:r>
              <a:rPr lang="en-US" sz="2400" dirty="0" err="1"/>
              <a:t>observasi</a:t>
            </a:r>
            <a:r>
              <a:rPr lang="en-US" sz="2400" dirty="0"/>
              <a:t> </a:t>
            </a:r>
            <a:r>
              <a:rPr lang="en-US" sz="2400" dirty="0" err="1"/>
              <a:t>inderawi</a:t>
            </a:r>
            <a:r>
              <a:rPr lang="en-US" sz="2400" dirty="0"/>
              <a:t> </a:t>
            </a:r>
            <a:r>
              <a:rPr lang="en-US" sz="2400" dirty="0" err="1"/>
              <a:t>atau</a:t>
            </a:r>
            <a:r>
              <a:rPr lang="en-US" sz="2400" dirty="0"/>
              <a:t> </a:t>
            </a:r>
            <a:r>
              <a:rPr lang="en-US" sz="2400" dirty="0" err="1"/>
              <a:t>empiris</a:t>
            </a:r>
            <a:r>
              <a:rPr lang="en-US" sz="2400" dirty="0"/>
              <a:t> </a:t>
            </a:r>
            <a:r>
              <a:rPr lang="en-US" sz="2400" dirty="0" err="1"/>
              <a:t>dengan</a:t>
            </a:r>
            <a:r>
              <a:rPr lang="en-US" sz="2400" dirty="0"/>
              <a:t> </a:t>
            </a:r>
            <a:r>
              <a:rPr lang="en-US" sz="2400" dirty="0" err="1"/>
              <a:t>suatu</a:t>
            </a:r>
            <a:r>
              <a:rPr lang="en-US" sz="2400" dirty="0"/>
              <a:t> </a:t>
            </a:r>
            <a:r>
              <a:rPr lang="en-US" sz="2400" dirty="0" err="1"/>
              <a:t>probabilitas</a:t>
            </a:r>
            <a:r>
              <a:rPr lang="id-ID" sz="2400" dirty="0"/>
              <a:t>.</a:t>
            </a:r>
          </a:p>
        </p:txBody>
      </p:sp>
    </p:spTree>
    <p:extLst>
      <p:ext uri="{BB962C8B-B14F-4D97-AF65-F5344CB8AC3E}">
        <p14:creationId xmlns:p14="http://schemas.microsoft.com/office/powerpoint/2010/main" val="310375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Penalaran geometri</a:t>
            </a:r>
          </a:p>
        </p:txBody>
      </p:sp>
      <p:sp>
        <p:nvSpPr>
          <p:cNvPr id="3" name="Content Placeholder 2"/>
          <p:cNvSpPr>
            <a:spLocks noGrp="1"/>
          </p:cNvSpPr>
          <p:nvPr>
            <p:ph idx="1"/>
          </p:nvPr>
        </p:nvSpPr>
        <p:spPr/>
        <p:txBody>
          <a:bodyPr>
            <a:normAutofit/>
          </a:bodyPr>
          <a:lstStyle/>
          <a:p>
            <a:r>
              <a:rPr lang="id-ID" sz="2400" dirty="0"/>
              <a:t>Contoh 1</a:t>
            </a:r>
          </a:p>
          <a:p>
            <a:endParaRPr lang="id-ID" sz="2400" dirty="0"/>
          </a:p>
          <a:p>
            <a:endParaRPr lang="id-ID" sz="2400" dirty="0"/>
          </a:p>
          <a:p>
            <a:endParaRPr lang="id-ID" sz="2400" dirty="0"/>
          </a:p>
          <a:p>
            <a:r>
              <a:rPr lang="id-ID" sz="2400" dirty="0"/>
              <a:t>Kemudian disusun seperti berikut</a:t>
            </a:r>
          </a:p>
          <a:p>
            <a:endParaRPr lang="id-ID" sz="2400" dirty="0"/>
          </a:p>
          <a:p>
            <a:endParaRPr lang="id-ID" sz="2400" dirty="0"/>
          </a:p>
          <a:p>
            <a:pPr marL="0" indent="0">
              <a:buNone/>
            </a:pPr>
            <a:endParaRPr lang="id-ID" sz="2400" dirty="0"/>
          </a:p>
        </p:txBody>
      </p:sp>
      <p:grpSp>
        <p:nvGrpSpPr>
          <p:cNvPr id="79" name="Group 78"/>
          <p:cNvGrpSpPr/>
          <p:nvPr/>
        </p:nvGrpSpPr>
        <p:grpSpPr>
          <a:xfrm>
            <a:off x="1027885" y="2505018"/>
            <a:ext cx="6102558" cy="1746914"/>
            <a:chOff x="2485296" y="2286000"/>
            <a:chExt cx="7966165" cy="1746914"/>
          </a:xfrm>
        </p:grpSpPr>
        <p:sp>
          <p:nvSpPr>
            <p:cNvPr id="4" name="Isosceles Triangle 3"/>
            <p:cNvSpPr/>
            <p:nvPr/>
          </p:nvSpPr>
          <p:spPr>
            <a:xfrm>
              <a:off x="2485296" y="2722729"/>
              <a:ext cx="2498456" cy="1160059"/>
            </a:xfrm>
            <a:prstGeom prst="triangle">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id-ID"/>
            </a:p>
          </p:txBody>
        </p:sp>
        <p:sp>
          <p:nvSpPr>
            <p:cNvPr id="5" name="Isosceles Triangle 4"/>
            <p:cNvSpPr/>
            <p:nvPr/>
          </p:nvSpPr>
          <p:spPr>
            <a:xfrm>
              <a:off x="6008738" y="2286000"/>
              <a:ext cx="1336594" cy="1596788"/>
            </a:xfrm>
            <a:prstGeom prst="triangle">
              <a:avLst>
                <a:gd name="adj" fmla="val 46933"/>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id-ID"/>
            </a:p>
          </p:txBody>
        </p:sp>
        <p:sp>
          <p:nvSpPr>
            <p:cNvPr id="6" name="Isosceles Triangle 5"/>
            <p:cNvSpPr/>
            <p:nvPr/>
          </p:nvSpPr>
          <p:spPr>
            <a:xfrm rot="2459667">
              <a:off x="8567524" y="2286000"/>
              <a:ext cx="1883937" cy="1596788"/>
            </a:xfrm>
            <a:prstGeom prst="triangle">
              <a:avLst>
                <a:gd name="adj" fmla="val 46933"/>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id-ID"/>
            </a:p>
          </p:txBody>
        </p:sp>
        <p:sp>
          <p:nvSpPr>
            <p:cNvPr id="7" name="Freeform 6"/>
            <p:cNvSpPr/>
            <p:nvPr/>
          </p:nvSpPr>
          <p:spPr>
            <a:xfrm>
              <a:off x="2785545" y="3541595"/>
              <a:ext cx="179531" cy="382137"/>
            </a:xfrm>
            <a:custGeom>
              <a:avLst/>
              <a:gdLst>
                <a:gd name="connsiteX0" fmla="*/ 0 w 179531"/>
                <a:gd name="connsiteY0" fmla="*/ 0 h 382137"/>
                <a:gd name="connsiteX1" fmla="*/ 163773 w 179531"/>
                <a:gd name="connsiteY1" fmla="*/ 136477 h 382137"/>
                <a:gd name="connsiteX2" fmla="*/ 163773 w 179531"/>
                <a:gd name="connsiteY2" fmla="*/ 382137 h 382137"/>
              </a:gdLst>
              <a:ahLst/>
              <a:cxnLst>
                <a:cxn ang="0">
                  <a:pos x="connsiteX0" y="connsiteY0"/>
                </a:cxn>
                <a:cxn ang="0">
                  <a:pos x="connsiteX1" y="connsiteY1"/>
                </a:cxn>
                <a:cxn ang="0">
                  <a:pos x="connsiteX2" y="connsiteY2"/>
                </a:cxn>
              </a:cxnLst>
              <a:rect l="l" t="t" r="r" b="b"/>
              <a:pathLst>
                <a:path w="179531" h="382137">
                  <a:moveTo>
                    <a:pt x="0" y="0"/>
                  </a:moveTo>
                  <a:cubicBezTo>
                    <a:pt x="68239" y="36394"/>
                    <a:pt x="136478" y="72788"/>
                    <a:pt x="163773" y="136477"/>
                  </a:cubicBezTo>
                  <a:cubicBezTo>
                    <a:pt x="191068" y="200166"/>
                    <a:pt x="177420" y="291151"/>
                    <a:pt x="163773" y="382137"/>
                  </a:cubicBez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 name="Freeform 7"/>
            <p:cNvSpPr/>
            <p:nvPr/>
          </p:nvSpPr>
          <p:spPr>
            <a:xfrm>
              <a:off x="3276866" y="3009329"/>
              <a:ext cx="914400" cy="163822"/>
            </a:xfrm>
            <a:custGeom>
              <a:avLst/>
              <a:gdLst>
                <a:gd name="connsiteX0" fmla="*/ 0 w 914400"/>
                <a:gd name="connsiteY0" fmla="*/ 13647 h 163822"/>
                <a:gd name="connsiteX1" fmla="*/ 518615 w 914400"/>
                <a:gd name="connsiteY1" fmla="*/ 163773 h 163822"/>
                <a:gd name="connsiteX2" fmla="*/ 914400 w 914400"/>
                <a:gd name="connsiteY2" fmla="*/ 0 h 163822"/>
              </a:gdLst>
              <a:ahLst/>
              <a:cxnLst>
                <a:cxn ang="0">
                  <a:pos x="connsiteX0" y="connsiteY0"/>
                </a:cxn>
                <a:cxn ang="0">
                  <a:pos x="connsiteX1" y="connsiteY1"/>
                </a:cxn>
                <a:cxn ang="0">
                  <a:pos x="connsiteX2" y="connsiteY2"/>
                </a:cxn>
              </a:cxnLst>
              <a:rect l="l" t="t" r="r" b="b"/>
              <a:pathLst>
                <a:path w="914400" h="163822">
                  <a:moveTo>
                    <a:pt x="0" y="13647"/>
                  </a:moveTo>
                  <a:cubicBezTo>
                    <a:pt x="183107" y="89847"/>
                    <a:pt x="366215" y="166048"/>
                    <a:pt x="518615" y="163773"/>
                  </a:cubicBezTo>
                  <a:cubicBezTo>
                    <a:pt x="671015" y="161498"/>
                    <a:pt x="792707" y="80749"/>
                    <a:pt x="914400" y="0"/>
                  </a:cubicBez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 name="Freeform 8"/>
            <p:cNvSpPr/>
            <p:nvPr/>
          </p:nvSpPr>
          <p:spPr>
            <a:xfrm>
              <a:off x="4309033" y="3568891"/>
              <a:ext cx="414495" cy="354842"/>
            </a:xfrm>
            <a:custGeom>
              <a:avLst/>
              <a:gdLst>
                <a:gd name="connsiteX0" fmla="*/ 46006 w 291666"/>
                <a:gd name="connsiteY0" fmla="*/ 382138 h 382138"/>
                <a:gd name="connsiteX1" fmla="*/ 18710 w 291666"/>
                <a:gd name="connsiteY1" fmla="*/ 109182 h 382138"/>
                <a:gd name="connsiteX2" fmla="*/ 291666 w 291666"/>
                <a:gd name="connsiteY2" fmla="*/ 0 h 382138"/>
              </a:gdLst>
              <a:ahLst/>
              <a:cxnLst>
                <a:cxn ang="0">
                  <a:pos x="connsiteX0" y="connsiteY0"/>
                </a:cxn>
                <a:cxn ang="0">
                  <a:pos x="connsiteX1" y="connsiteY1"/>
                </a:cxn>
                <a:cxn ang="0">
                  <a:pos x="connsiteX2" y="connsiteY2"/>
                </a:cxn>
              </a:cxnLst>
              <a:rect l="l" t="t" r="r" b="b"/>
              <a:pathLst>
                <a:path w="291666" h="382138">
                  <a:moveTo>
                    <a:pt x="46006" y="382138"/>
                  </a:moveTo>
                  <a:cubicBezTo>
                    <a:pt x="11886" y="277505"/>
                    <a:pt x="-22233" y="172872"/>
                    <a:pt x="18710" y="109182"/>
                  </a:cubicBezTo>
                  <a:cubicBezTo>
                    <a:pt x="59653" y="45492"/>
                    <a:pt x="175659" y="22746"/>
                    <a:pt x="291666" y="0"/>
                  </a:cubicBez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 name="Freeform 9"/>
            <p:cNvSpPr/>
            <p:nvPr/>
          </p:nvSpPr>
          <p:spPr>
            <a:xfrm>
              <a:off x="6374908" y="2709081"/>
              <a:ext cx="573206" cy="123528"/>
            </a:xfrm>
            <a:custGeom>
              <a:avLst/>
              <a:gdLst>
                <a:gd name="connsiteX0" fmla="*/ 0 w 573206"/>
                <a:gd name="connsiteY0" fmla="*/ 0 h 123528"/>
                <a:gd name="connsiteX1" fmla="*/ 259308 w 573206"/>
                <a:gd name="connsiteY1" fmla="*/ 122830 h 123528"/>
                <a:gd name="connsiteX2" fmla="*/ 573206 w 573206"/>
                <a:gd name="connsiteY2" fmla="*/ 40943 h 123528"/>
              </a:gdLst>
              <a:ahLst/>
              <a:cxnLst>
                <a:cxn ang="0">
                  <a:pos x="connsiteX0" y="connsiteY0"/>
                </a:cxn>
                <a:cxn ang="0">
                  <a:pos x="connsiteX1" y="connsiteY1"/>
                </a:cxn>
                <a:cxn ang="0">
                  <a:pos x="connsiteX2" y="connsiteY2"/>
                </a:cxn>
              </a:cxnLst>
              <a:rect l="l" t="t" r="r" b="b"/>
              <a:pathLst>
                <a:path w="573206" h="123528">
                  <a:moveTo>
                    <a:pt x="0" y="0"/>
                  </a:moveTo>
                  <a:cubicBezTo>
                    <a:pt x="81887" y="58003"/>
                    <a:pt x="163774" y="116006"/>
                    <a:pt x="259308" y="122830"/>
                  </a:cubicBezTo>
                  <a:cubicBezTo>
                    <a:pt x="354842" y="129654"/>
                    <a:pt x="464024" y="85298"/>
                    <a:pt x="573206" y="40943"/>
                  </a:cubicBez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1" name="Freeform 10"/>
            <p:cNvSpPr/>
            <p:nvPr/>
          </p:nvSpPr>
          <p:spPr>
            <a:xfrm>
              <a:off x="6033714" y="3473355"/>
              <a:ext cx="382137" cy="559559"/>
            </a:xfrm>
            <a:custGeom>
              <a:avLst/>
              <a:gdLst>
                <a:gd name="connsiteX0" fmla="*/ 0 w 382137"/>
                <a:gd name="connsiteY0" fmla="*/ 0 h 559559"/>
                <a:gd name="connsiteX1" fmla="*/ 300251 w 382137"/>
                <a:gd name="connsiteY1" fmla="*/ 163774 h 559559"/>
                <a:gd name="connsiteX2" fmla="*/ 382137 w 382137"/>
                <a:gd name="connsiteY2" fmla="*/ 559559 h 559559"/>
              </a:gdLst>
              <a:ahLst/>
              <a:cxnLst>
                <a:cxn ang="0">
                  <a:pos x="connsiteX0" y="connsiteY0"/>
                </a:cxn>
                <a:cxn ang="0">
                  <a:pos x="connsiteX1" y="connsiteY1"/>
                </a:cxn>
                <a:cxn ang="0">
                  <a:pos x="connsiteX2" y="connsiteY2"/>
                </a:cxn>
              </a:cxnLst>
              <a:rect l="l" t="t" r="r" b="b"/>
              <a:pathLst>
                <a:path w="382137" h="559559">
                  <a:moveTo>
                    <a:pt x="0" y="0"/>
                  </a:moveTo>
                  <a:cubicBezTo>
                    <a:pt x="118281" y="35257"/>
                    <a:pt x="236562" y="70514"/>
                    <a:pt x="300251" y="163774"/>
                  </a:cubicBezTo>
                  <a:cubicBezTo>
                    <a:pt x="363940" y="257034"/>
                    <a:pt x="373038" y="408296"/>
                    <a:pt x="382137" y="559559"/>
                  </a:cubicBez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2" name="Freeform 11"/>
            <p:cNvSpPr/>
            <p:nvPr/>
          </p:nvSpPr>
          <p:spPr>
            <a:xfrm>
              <a:off x="6892941" y="3473355"/>
              <a:ext cx="423663" cy="477672"/>
            </a:xfrm>
            <a:custGeom>
              <a:avLst/>
              <a:gdLst>
                <a:gd name="connsiteX0" fmla="*/ 27878 w 423663"/>
                <a:gd name="connsiteY0" fmla="*/ 477672 h 477672"/>
                <a:gd name="connsiteX1" fmla="*/ 41525 w 423663"/>
                <a:gd name="connsiteY1" fmla="*/ 150126 h 477672"/>
                <a:gd name="connsiteX2" fmla="*/ 423663 w 423663"/>
                <a:gd name="connsiteY2" fmla="*/ 0 h 477672"/>
              </a:gdLst>
              <a:ahLst/>
              <a:cxnLst>
                <a:cxn ang="0">
                  <a:pos x="connsiteX0" y="connsiteY0"/>
                </a:cxn>
                <a:cxn ang="0">
                  <a:pos x="connsiteX1" y="connsiteY1"/>
                </a:cxn>
                <a:cxn ang="0">
                  <a:pos x="connsiteX2" y="connsiteY2"/>
                </a:cxn>
              </a:cxnLst>
              <a:rect l="l" t="t" r="r" b="b"/>
              <a:pathLst>
                <a:path w="423663" h="477672">
                  <a:moveTo>
                    <a:pt x="27878" y="477672"/>
                  </a:moveTo>
                  <a:cubicBezTo>
                    <a:pt x="1719" y="353705"/>
                    <a:pt x="-24439" y="229738"/>
                    <a:pt x="41525" y="150126"/>
                  </a:cubicBezTo>
                  <a:cubicBezTo>
                    <a:pt x="107489" y="70514"/>
                    <a:pt x="265576" y="35257"/>
                    <a:pt x="423663" y="0"/>
                  </a:cubicBez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3" name="Freeform 12"/>
            <p:cNvSpPr/>
            <p:nvPr/>
          </p:nvSpPr>
          <p:spPr>
            <a:xfrm>
              <a:off x="9513893" y="2408830"/>
              <a:ext cx="545911" cy="491319"/>
            </a:xfrm>
            <a:custGeom>
              <a:avLst/>
              <a:gdLst>
                <a:gd name="connsiteX0" fmla="*/ 0 w 545911"/>
                <a:gd name="connsiteY0" fmla="*/ 0 h 491319"/>
                <a:gd name="connsiteX1" fmla="*/ 109182 w 545911"/>
                <a:gd name="connsiteY1" fmla="*/ 354842 h 491319"/>
                <a:gd name="connsiteX2" fmla="*/ 545911 w 545911"/>
                <a:gd name="connsiteY2" fmla="*/ 491319 h 491319"/>
              </a:gdLst>
              <a:ahLst/>
              <a:cxnLst>
                <a:cxn ang="0">
                  <a:pos x="connsiteX0" y="connsiteY0"/>
                </a:cxn>
                <a:cxn ang="0">
                  <a:pos x="connsiteX1" y="connsiteY1"/>
                </a:cxn>
                <a:cxn ang="0">
                  <a:pos x="connsiteX2" y="connsiteY2"/>
                </a:cxn>
              </a:cxnLst>
              <a:rect l="l" t="t" r="r" b="b"/>
              <a:pathLst>
                <a:path w="545911" h="491319">
                  <a:moveTo>
                    <a:pt x="0" y="0"/>
                  </a:moveTo>
                  <a:cubicBezTo>
                    <a:pt x="9098" y="136478"/>
                    <a:pt x="18197" y="272956"/>
                    <a:pt x="109182" y="354842"/>
                  </a:cubicBezTo>
                  <a:cubicBezTo>
                    <a:pt x="200167" y="436729"/>
                    <a:pt x="373039" y="464024"/>
                    <a:pt x="545911" y="491319"/>
                  </a:cubicBez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4" name="Freeform 13"/>
            <p:cNvSpPr/>
            <p:nvPr/>
          </p:nvSpPr>
          <p:spPr>
            <a:xfrm>
              <a:off x="8599493" y="2818263"/>
              <a:ext cx="191245" cy="641445"/>
            </a:xfrm>
            <a:custGeom>
              <a:avLst/>
              <a:gdLst>
                <a:gd name="connsiteX0" fmla="*/ 27296 w 191245"/>
                <a:gd name="connsiteY0" fmla="*/ 0 h 641445"/>
                <a:gd name="connsiteX1" fmla="*/ 191069 w 191245"/>
                <a:gd name="connsiteY1" fmla="*/ 313898 h 641445"/>
                <a:gd name="connsiteX2" fmla="*/ 0 w 191245"/>
                <a:gd name="connsiteY2" fmla="*/ 641445 h 641445"/>
              </a:gdLst>
              <a:ahLst/>
              <a:cxnLst>
                <a:cxn ang="0">
                  <a:pos x="connsiteX0" y="connsiteY0"/>
                </a:cxn>
                <a:cxn ang="0">
                  <a:pos x="connsiteX1" y="connsiteY1"/>
                </a:cxn>
                <a:cxn ang="0">
                  <a:pos x="connsiteX2" y="connsiteY2"/>
                </a:cxn>
              </a:cxnLst>
              <a:rect l="l" t="t" r="r" b="b"/>
              <a:pathLst>
                <a:path w="191245" h="641445">
                  <a:moveTo>
                    <a:pt x="27296" y="0"/>
                  </a:moveTo>
                  <a:cubicBezTo>
                    <a:pt x="111457" y="103495"/>
                    <a:pt x="195618" y="206991"/>
                    <a:pt x="191069" y="313898"/>
                  </a:cubicBezTo>
                  <a:cubicBezTo>
                    <a:pt x="186520" y="420806"/>
                    <a:pt x="93260" y="531125"/>
                    <a:pt x="0" y="641445"/>
                  </a:cubicBez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5" name="Freeform 14"/>
            <p:cNvSpPr/>
            <p:nvPr/>
          </p:nvSpPr>
          <p:spPr>
            <a:xfrm>
              <a:off x="9077165" y="3715940"/>
              <a:ext cx="846161" cy="276030"/>
            </a:xfrm>
            <a:custGeom>
              <a:avLst/>
              <a:gdLst>
                <a:gd name="connsiteX0" fmla="*/ 0 w 846161"/>
                <a:gd name="connsiteY0" fmla="*/ 276030 h 276030"/>
                <a:gd name="connsiteX1" fmla="*/ 382137 w 846161"/>
                <a:gd name="connsiteY1" fmla="*/ 3075 h 276030"/>
                <a:gd name="connsiteX2" fmla="*/ 846161 w 846161"/>
                <a:gd name="connsiteY2" fmla="*/ 153201 h 276030"/>
              </a:gdLst>
              <a:ahLst/>
              <a:cxnLst>
                <a:cxn ang="0">
                  <a:pos x="connsiteX0" y="connsiteY0"/>
                </a:cxn>
                <a:cxn ang="0">
                  <a:pos x="connsiteX1" y="connsiteY1"/>
                </a:cxn>
                <a:cxn ang="0">
                  <a:pos x="connsiteX2" y="connsiteY2"/>
                </a:cxn>
              </a:cxnLst>
              <a:rect l="l" t="t" r="r" b="b"/>
              <a:pathLst>
                <a:path w="846161" h="276030">
                  <a:moveTo>
                    <a:pt x="0" y="276030"/>
                  </a:moveTo>
                  <a:cubicBezTo>
                    <a:pt x="120555" y="149788"/>
                    <a:pt x="241110" y="23546"/>
                    <a:pt x="382137" y="3075"/>
                  </a:cubicBezTo>
                  <a:cubicBezTo>
                    <a:pt x="523164" y="-17396"/>
                    <a:pt x="684662" y="67902"/>
                    <a:pt x="846161" y="153201"/>
                  </a:cubicBez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grpSp>
        <p:nvGrpSpPr>
          <p:cNvPr id="80" name="Group 79"/>
          <p:cNvGrpSpPr/>
          <p:nvPr/>
        </p:nvGrpSpPr>
        <p:grpSpPr>
          <a:xfrm>
            <a:off x="1092758" y="4810791"/>
            <a:ext cx="5737652" cy="1177708"/>
            <a:chOff x="1501254" y="5298343"/>
            <a:chExt cx="8265181" cy="762956"/>
          </a:xfrm>
        </p:grpSpPr>
        <p:grpSp>
          <p:nvGrpSpPr>
            <p:cNvPr id="40" name="Group 39"/>
            <p:cNvGrpSpPr/>
            <p:nvPr/>
          </p:nvGrpSpPr>
          <p:grpSpPr>
            <a:xfrm>
              <a:off x="1501254" y="5387479"/>
              <a:ext cx="2265528" cy="672127"/>
              <a:chOff x="1501254" y="5387479"/>
              <a:chExt cx="2265528" cy="672127"/>
            </a:xfrm>
          </p:grpSpPr>
          <p:cxnSp>
            <p:nvCxnSpPr>
              <p:cNvPr id="17" name="Straight Connector 16"/>
              <p:cNvCxnSpPr/>
              <p:nvPr/>
            </p:nvCxnSpPr>
            <p:spPr>
              <a:xfrm>
                <a:off x="1501254" y="6045958"/>
                <a:ext cx="2265528" cy="1364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1869743" y="5431809"/>
                <a:ext cx="615553" cy="573205"/>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1610436" y="6005016"/>
                <a:ext cx="87486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1924335" y="5431809"/>
                <a:ext cx="615553" cy="573205"/>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V="1">
                <a:off x="2526240" y="5534642"/>
                <a:ext cx="586308" cy="456724"/>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2569456" y="5550562"/>
                <a:ext cx="586308" cy="456724"/>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2580832" y="6005014"/>
                <a:ext cx="764274"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4" name="Freeform 33"/>
              <p:cNvSpPr/>
              <p:nvPr/>
            </p:nvSpPr>
            <p:spPr>
              <a:xfrm>
                <a:off x="1937982" y="5387479"/>
                <a:ext cx="1174566" cy="160812"/>
              </a:xfrm>
              <a:custGeom>
                <a:avLst/>
                <a:gdLst>
                  <a:gd name="connsiteX0" fmla="*/ 0 w 1146412"/>
                  <a:gd name="connsiteY0" fmla="*/ 30683 h 194456"/>
                  <a:gd name="connsiteX1" fmla="*/ 368489 w 1146412"/>
                  <a:gd name="connsiteY1" fmla="*/ 3387 h 194456"/>
                  <a:gd name="connsiteX2" fmla="*/ 818866 w 1146412"/>
                  <a:gd name="connsiteY2" fmla="*/ 98921 h 194456"/>
                  <a:gd name="connsiteX3" fmla="*/ 1146412 w 1146412"/>
                  <a:gd name="connsiteY3" fmla="*/ 194456 h 194456"/>
                </a:gdLst>
                <a:ahLst/>
                <a:cxnLst>
                  <a:cxn ang="0">
                    <a:pos x="connsiteX0" y="connsiteY0"/>
                  </a:cxn>
                  <a:cxn ang="0">
                    <a:pos x="connsiteX1" y="connsiteY1"/>
                  </a:cxn>
                  <a:cxn ang="0">
                    <a:pos x="connsiteX2" y="connsiteY2"/>
                  </a:cxn>
                  <a:cxn ang="0">
                    <a:pos x="connsiteX3" y="connsiteY3"/>
                  </a:cxn>
                </a:cxnLst>
                <a:rect l="l" t="t" r="r" b="b"/>
                <a:pathLst>
                  <a:path w="1146412" h="194456">
                    <a:moveTo>
                      <a:pt x="0" y="30683"/>
                    </a:moveTo>
                    <a:cubicBezTo>
                      <a:pt x="116006" y="11348"/>
                      <a:pt x="232012" y="-7986"/>
                      <a:pt x="368489" y="3387"/>
                    </a:cubicBezTo>
                    <a:cubicBezTo>
                      <a:pt x="504966" y="14760"/>
                      <a:pt x="689212" y="67076"/>
                      <a:pt x="818866" y="98921"/>
                    </a:cubicBezTo>
                    <a:cubicBezTo>
                      <a:pt x="948520" y="130766"/>
                      <a:pt x="1047466" y="162611"/>
                      <a:pt x="1146412" y="194456"/>
                    </a:cubicBez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8" name="Freeform 37"/>
              <p:cNvSpPr/>
              <p:nvPr/>
            </p:nvSpPr>
            <p:spPr>
              <a:xfrm>
                <a:off x="3125337" y="5568287"/>
                <a:ext cx="181701" cy="436728"/>
              </a:xfrm>
              <a:custGeom>
                <a:avLst/>
                <a:gdLst>
                  <a:gd name="connsiteX0" fmla="*/ 0 w 181701"/>
                  <a:gd name="connsiteY0" fmla="*/ 0 h 436728"/>
                  <a:gd name="connsiteX1" fmla="*/ 163773 w 181701"/>
                  <a:gd name="connsiteY1" fmla="*/ 204716 h 436728"/>
                  <a:gd name="connsiteX2" fmla="*/ 177421 w 181701"/>
                  <a:gd name="connsiteY2" fmla="*/ 436728 h 436728"/>
                  <a:gd name="connsiteX3" fmla="*/ 177421 w 181701"/>
                  <a:gd name="connsiteY3" fmla="*/ 436728 h 436728"/>
                </a:gdLst>
                <a:ahLst/>
                <a:cxnLst>
                  <a:cxn ang="0">
                    <a:pos x="connsiteX0" y="connsiteY0"/>
                  </a:cxn>
                  <a:cxn ang="0">
                    <a:pos x="connsiteX1" y="connsiteY1"/>
                  </a:cxn>
                  <a:cxn ang="0">
                    <a:pos x="connsiteX2" y="connsiteY2"/>
                  </a:cxn>
                  <a:cxn ang="0">
                    <a:pos x="connsiteX3" y="connsiteY3"/>
                  </a:cxn>
                </a:cxnLst>
                <a:rect l="l" t="t" r="r" b="b"/>
                <a:pathLst>
                  <a:path w="181701" h="436728">
                    <a:moveTo>
                      <a:pt x="0" y="0"/>
                    </a:moveTo>
                    <a:cubicBezTo>
                      <a:pt x="67101" y="65964"/>
                      <a:pt x="134203" y="131928"/>
                      <a:pt x="163773" y="204716"/>
                    </a:cubicBezTo>
                    <a:cubicBezTo>
                      <a:pt x="193343" y="277504"/>
                      <a:pt x="177421" y="436728"/>
                      <a:pt x="177421" y="436728"/>
                    </a:cubicBezTo>
                    <a:lnTo>
                      <a:pt x="177421" y="436728"/>
                    </a:ln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9" name="Freeform 38"/>
              <p:cNvSpPr/>
              <p:nvPr/>
            </p:nvSpPr>
            <p:spPr>
              <a:xfrm>
                <a:off x="1604361" y="5445457"/>
                <a:ext cx="279030" cy="559558"/>
              </a:xfrm>
              <a:custGeom>
                <a:avLst/>
                <a:gdLst>
                  <a:gd name="connsiteX0" fmla="*/ 33370 w 279030"/>
                  <a:gd name="connsiteY0" fmla="*/ 559558 h 559558"/>
                  <a:gd name="connsiteX1" fmla="*/ 19723 w 279030"/>
                  <a:gd name="connsiteY1" fmla="*/ 504967 h 559558"/>
                  <a:gd name="connsiteX2" fmla="*/ 19723 w 279030"/>
                  <a:gd name="connsiteY2" fmla="*/ 259307 h 559558"/>
                  <a:gd name="connsiteX3" fmla="*/ 279030 w 279030"/>
                  <a:gd name="connsiteY3" fmla="*/ 0 h 559558"/>
                </a:gdLst>
                <a:ahLst/>
                <a:cxnLst>
                  <a:cxn ang="0">
                    <a:pos x="connsiteX0" y="connsiteY0"/>
                  </a:cxn>
                  <a:cxn ang="0">
                    <a:pos x="connsiteX1" y="connsiteY1"/>
                  </a:cxn>
                  <a:cxn ang="0">
                    <a:pos x="connsiteX2" y="connsiteY2"/>
                  </a:cxn>
                  <a:cxn ang="0">
                    <a:pos x="connsiteX3" y="connsiteY3"/>
                  </a:cxn>
                </a:cxnLst>
                <a:rect l="l" t="t" r="r" b="b"/>
                <a:pathLst>
                  <a:path w="279030" h="559558">
                    <a:moveTo>
                      <a:pt x="33370" y="559558"/>
                    </a:moveTo>
                    <a:cubicBezTo>
                      <a:pt x="27683" y="557283"/>
                      <a:pt x="21997" y="555009"/>
                      <a:pt x="19723" y="504967"/>
                    </a:cubicBezTo>
                    <a:cubicBezTo>
                      <a:pt x="17449" y="454925"/>
                      <a:pt x="-23495" y="343468"/>
                      <a:pt x="19723" y="259307"/>
                    </a:cubicBezTo>
                    <a:cubicBezTo>
                      <a:pt x="62941" y="175146"/>
                      <a:pt x="170985" y="87573"/>
                      <a:pt x="279030" y="0"/>
                    </a:cubicBez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cxnSp>
          <p:nvCxnSpPr>
            <p:cNvPr id="42" name="Straight Connector 41"/>
            <p:cNvCxnSpPr/>
            <p:nvPr/>
          </p:nvCxnSpPr>
          <p:spPr>
            <a:xfrm>
              <a:off x="4306072" y="6047651"/>
              <a:ext cx="2265528" cy="1364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4876096" y="5428424"/>
              <a:ext cx="414018" cy="578283"/>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4" name="Straight Connector 43"/>
            <p:cNvCxnSpPr>
              <a:stCxn id="51" idx="0"/>
            </p:cNvCxnSpPr>
            <p:nvPr/>
          </p:nvCxnSpPr>
          <p:spPr>
            <a:xfrm flipV="1">
              <a:off x="4606829" y="6006709"/>
              <a:ext cx="683285" cy="1364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4892016" y="5387479"/>
              <a:ext cx="452690" cy="61922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flipV="1">
              <a:off x="5331058" y="5463174"/>
              <a:ext cx="259852" cy="52988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flipV="1">
              <a:off x="5374274" y="5431809"/>
              <a:ext cx="268972" cy="57717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5385650" y="6006707"/>
              <a:ext cx="764274"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50" name="Freeform 49"/>
            <p:cNvSpPr/>
            <p:nvPr/>
          </p:nvSpPr>
          <p:spPr>
            <a:xfrm>
              <a:off x="5659166" y="5445457"/>
              <a:ext cx="502133" cy="600501"/>
            </a:xfrm>
            <a:custGeom>
              <a:avLst/>
              <a:gdLst>
                <a:gd name="connsiteX0" fmla="*/ 0 w 181701"/>
                <a:gd name="connsiteY0" fmla="*/ 0 h 436728"/>
                <a:gd name="connsiteX1" fmla="*/ 163773 w 181701"/>
                <a:gd name="connsiteY1" fmla="*/ 204716 h 436728"/>
                <a:gd name="connsiteX2" fmla="*/ 177421 w 181701"/>
                <a:gd name="connsiteY2" fmla="*/ 436728 h 436728"/>
                <a:gd name="connsiteX3" fmla="*/ 177421 w 181701"/>
                <a:gd name="connsiteY3" fmla="*/ 436728 h 436728"/>
              </a:gdLst>
              <a:ahLst/>
              <a:cxnLst>
                <a:cxn ang="0">
                  <a:pos x="connsiteX0" y="connsiteY0"/>
                </a:cxn>
                <a:cxn ang="0">
                  <a:pos x="connsiteX1" y="connsiteY1"/>
                </a:cxn>
                <a:cxn ang="0">
                  <a:pos x="connsiteX2" y="connsiteY2"/>
                </a:cxn>
                <a:cxn ang="0">
                  <a:pos x="connsiteX3" y="connsiteY3"/>
                </a:cxn>
              </a:cxnLst>
              <a:rect l="l" t="t" r="r" b="b"/>
              <a:pathLst>
                <a:path w="181701" h="436728">
                  <a:moveTo>
                    <a:pt x="0" y="0"/>
                  </a:moveTo>
                  <a:cubicBezTo>
                    <a:pt x="67101" y="65964"/>
                    <a:pt x="134203" y="131928"/>
                    <a:pt x="163773" y="204716"/>
                  </a:cubicBezTo>
                  <a:cubicBezTo>
                    <a:pt x="193343" y="277504"/>
                    <a:pt x="177421" y="436728"/>
                    <a:pt x="177421" y="436728"/>
                  </a:cubicBezTo>
                  <a:lnTo>
                    <a:pt x="177421" y="436728"/>
                  </a:ln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1" name="Freeform 50"/>
            <p:cNvSpPr/>
            <p:nvPr/>
          </p:nvSpPr>
          <p:spPr>
            <a:xfrm>
              <a:off x="4573459" y="5460798"/>
              <a:ext cx="279030" cy="559558"/>
            </a:xfrm>
            <a:custGeom>
              <a:avLst/>
              <a:gdLst>
                <a:gd name="connsiteX0" fmla="*/ 33370 w 279030"/>
                <a:gd name="connsiteY0" fmla="*/ 559558 h 559558"/>
                <a:gd name="connsiteX1" fmla="*/ 19723 w 279030"/>
                <a:gd name="connsiteY1" fmla="*/ 504967 h 559558"/>
                <a:gd name="connsiteX2" fmla="*/ 19723 w 279030"/>
                <a:gd name="connsiteY2" fmla="*/ 259307 h 559558"/>
                <a:gd name="connsiteX3" fmla="*/ 279030 w 279030"/>
                <a:gd name="connsiteY3" fmla="*/ 0 h 559558"/>
              </a:gdLst>
              <a:ahLst/>
              <a:cxnLst>
                <a:cxn ang="0">
                  <a:pos x="connsiteX0" y="connsiteY0"/>
                </a:cxn>
                <a:cxn ang="0">
                  <a:pos x="connsiteX1" y="connsiteY1"/>
                </a:cxn>
                <a:cxn ang="0">
                  <a:pos x="connsiteX2" y="connsiteY2"/>
                </a:cxn>
                <a:cxn ang="0">
                  <a:pos x="connsiteX3" y="connsiteY3"/>
                </a:cxn>
              </a:cxnLst>
              <a:rect l="l" t="t" r="r" b="b"/>
              <a:pathLst>
                <a:path w="279030" h="559558">
                  <a:moveTo>
                    <a:pt x="33370" y="559558"/>
                  </a:moveTo>
                  <a:cubicBezTo>
                    <a:pt x="27683" y="557283"/>
                    <a:pt x="21997" y="555009"/>
                    <a:pt x="19723" y="504967"/>
                  </a:cubicBezTo>
                  <a:cubicBezTo>
                    <a:pt x="17449" y="454925"/>
                    <a:pt x="-23495" y="343468"/>
                    <a:pt x="19723" y="259307"/>
                  </a:cubicBezTo>
                  <a:cubicBezTo>
                    <a:pt x="62941" y="175146"/>
                    <a:pt x="170985" y="87573"/>
                    <a:pt x="279030" y="0"/>
                  </a:cubicBez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8" name="Freeform 57"/>
            <p:cNvSpPr/>
            <p:nvPr/>
          </p:nvSpPr>
          <p:spPr>
            <a:xfrm>
              <a:off x="4913194" y="5320455"/>
              <a:ext cx="696036" cy="138649"/>
            </a:xfrm>
            <a:custGeom>
              <a:avLst/>
              <a:gdLst>
                <a:gd name="connsiteX0" fmla="*/ 0 w 696036"/>
                <a:gd name="connsiteY0" fmla="*/ 84058 h 138649"/>
                <a:gd name="connsiteX1" fmla="*/ 218364 w 696036"/>
                <a:gd name="connsiteY1" fmla="*/ 56763 h 138649"/>
                <a:gd name="connsiteX2" fmla="*/ 450376 w 696036"/>
                <a:gd name="connsiteY2" fmla="*/ 2172 h 138649"/>
                <a:gd name="connsiteX3" fmla="*/ 696036 w 696036"/>
                <a:gd name="connsiteY3" fmla="*/ 138649 h 138649"/>
              </a:gdLst>
              <a:ahLst/>
              <a:cxnLst>
                <a:cxn ang="0">
                  <a:pos x="connsiteX0" y="connsiteY0"/>
                </a:cxn>
                <a:cxn ang="0">
                  <a:pos x="connsiteX1" y="connsiteY1"/>
                </a:cxn>
                <a:cxn ang="0">
                  <a:pos x="connsiteX2" y="connsiteY2"/>
                </a:cxn>
                <a:cxn ang="0">
                  <a:pos x="connsiteX3" y="connsiteY3"/>
                </a:cxn>
              </a:cxnLst>
              <a:rect l="l" t="t" r="r" b="b"/>
              <a:pathLst>
                <a:path w="696036" h="138649">
                  <a:moveTo>
                    <a:pt x="0" y="84058"/>
                  </a:moveTo>
                  <a:cubicBezTo>
                    <a:pt x="71650" y="77234"/>
                    <a:pt x="143301" y="70411"/>
                    <a:pt x="218364" y="56763"/>
                  </a:cubicBezTo>
                  <a:cubicBezTo>
                    <a:pt x="293427" y="43115"/>
                    <a:pt x="370764" y="-11476"/>
                    <a:pt x="450376" y="2172"/>
                  </a:cubicBezTo>
                  <a:cubicBezTo>
                    <a:pt x="529988" y="15820"/>
                    <a:pt x="613012" y="77234"/>
                    <a:pt x="696036" y="138649"/>
                  </a:cubicBez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cxnSp>
          <p:nvCxnSpPr>
            <p:cNvPr id="60" name="Straight Connector 59"/>
            <p:cNvCxnSpPr/>
            <p:nvPr/>
          </p:nvCxnSpPr>
          <p:spPr>
            <a:xfrm>
              <a:off x="7500907" y="6035748"/>
              <a:ext cx="2265528" cy="1364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8129358" y="5459104"/>
              <a:ext cx="355591" cy="5357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7610089" y="5994806"/>
              <a:ext cx="87486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8147678" y="5376472"/>
              <a:ext cx="419159" cy="61833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flipV="1">
              <a:off x="8621429" y="5298343"/>
              <a:ext cx="73686" cy="682813"/>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flipV="1">
              <a:off x="8569109" y="5337015"/>
              <a:ext cx="64562" cy="660061"/>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8621429" y="5994804"/>
              <a:ext cx="764274"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9" name="Freeform 68"/>
            <p:cNvSpPr/>
            <p:nvPr/>
          </p:nvSpPr>
          <p:spPr>
            <a:xfrm>
              <a:off x="7658605" y="5459103"/>
              <a:ext cx="478903" cy="535701"/>
            </a:xfrm>
            <a:custGeom>
              <a:avLst/>
              <a:gdLst>
                <a:gd name="connsiteX0" fmla="*/ 33370 w 279030"/>
                <a:gd name="connsiteY0" fmla="*/ 559558 h 559558"/>
                <a:gd name="connsiteX1" fmla="*/ 19723 w 279030"/>
                <a:gd name="connsiteY1" fmla="*/ 504967 h 559558"/>
                <a:gd name="connsiteX2" fmla="*/ 19723 w 279030"/>
                <a:gd name="connsiteY2" fmla="*/ 259307 h 559558"/>
                <a:gd name="connsiteX3" fmla="*/ 279030 w 279030"/>
                <a:gd name="connsiteY3" fmla="*/ 0 h 559558"/>
              </a:gdLst>
              <a:ahLst/>
              <a:cxnLst>
                <a:cxn ang="0">
                  <a:pos x="connsiteX0" y="connsiteY0"/>
                </a:cxn>
                <a:cxn ang="0">
                  <a:pos x="connsiteX1" y="connsiteY1"/>
                </a:cxn>
                <a:cxn ang="0">
                  <a:pos x="connsiteX2" y="connsiteY2"/>
                </a:cxn>
                <a:cxn ang="0">
                  <a:pos x="connsiteX3" y="connsiteY3"/>
                </a:cxn>
              </a:cxnLst>
              <a:rect l="l" t="t" r="r" b="b"/>
              <a:pathLst>
                <a:path w="279030" h="559558">
                  <a:moveTo>
                    <a:pt x="33370" y="559558"/>
                  </a:moveTo>
                  <a:cubicBezTo>
                    <a:pt x="27683" y="557283"/>
                    <a:pt x="21997" y="555009"/>
                    <a:pt x="19723" y="504967"/>
                  </a:cubicBezTo>
                  <a:cubicBezTo>
                    <a:pt x="17449" y="454925"/>
                    <a:pt x="-23495" y="343468"/>
                    <a:pt x="19723" y="259307"/>
                  </a:cubicBezTo>
                  <a:cubicBezTo>
                    <a:pt x="62941" y="175146"/>
                    <a:pt x="170985" y="87573"/>
                    <a:pt x="279030" y="0"/>
                  </a:cubicBez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7" name="Freeform 76"/>
            <p:cNvSpPr/>
            <p:nvPr/>
          </p:nvSpPr>
          <p:spPr>
            <a:xfrm>
              <a:off x="8161361" y="5349794"/>
              <a:ext cx="464024" cy="68367"/>
            </a:xfrm>
            <a:custGeom>
              <a:avLst/>
              <a:gdLst>
                <a:gd name="connsiteX0" fmla="*/ 0 w 464024"/>
                <a:gd name="connsiteY0" fmla="*/ 68367 h 68367"/>
                <a:gd name="connsiteX1" fmla="*/ 218364 w 464024"/>
                <a:gd name="connsiteY1" fmla="*/ 128 h 68367"/>
                <a:gd name="connsiteX2" fmla="*/ 464024 w 464024"/>
                <a:gd name="connsiteY2" fmla="*/ 54719 h 68367"/>
              </a:gdLst>
              <a:ahLst/>
              <a:cxnLst>
                <a:cxn ang="0">
                  <a:pos x="connsiteX0" y="connsiteY0"/>
                </a:cxn>
                <a:cxn ang="0">
                  <a:pos x="connsiteX1" y="connsiteY1"/>
                </a:cxn>
                <a:cxn ang="0">
                  <a:pos x="connsiteX2" y="connsiteY2"/>
                </a:cxn>
              </a:cxnLst>
              <a:rect l="l" t="t" r="r" b="b"/>
              <a:pathLst>
                <a:path w="464024" h="68367">
                  <a:moveTo>
                    <a:pt x="0" y="68367"/>
                  </a:moveTo>
                  <a:cubicBezTo>
                    <a:pt x="70513" y="35385"/>
                    <a:pt x="141027" y="2403"/>
                    <a:pt x="218364" y="128"/>
                  </a:cubicBezTo>
                  <a:cubicBezTo>
                    <a:pt x="295701" y="-2147"/>
                    <a:pt x="379862" y="26286"/>
                    <a:pt x="464024" y="54719"/>
                  </a:cubicBez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8" name="Freeform 77"/>
            <p:cNvSpPr/>
            <p:nvPr/>
          </p:nvSpPr>
          <p:spPr>
            <a:xfrm>
              <a:off x="8679976" y="5527343"/>
              <a:ext cx="532263" cy="464024"/>
            </a:xfrm>
            <a:custGeom>
              <a:avLst/>
              <a:gdLst>
                <a:gd name="connsiteX0" fmla="*/ 0 w 532263"/>
                <a:gd name="connsiteY0" fmla="*/ 0 h 464024"/>
                <a:gd name="connsiteX1" fmla="*/ 395785 w 532263"/>
                <a:gd name="connsiteY1" fmla="*/ 136478 h 464024"/>
                <a:gd name="connsiteX2" fmla="*/ 532263 w 532263"/>
                <a:gd name="connsiteY2" fmla="*/ 464024 h 464024"/>
              </a:gdLst>
              <a:ahLst/>
              <a:cxnLst>
                <a:cxn ang="0">
                  <a:pos x="connsiteX0" y="connsiteY0"/>
                </a:cxn>
                <a:cxn ang="0">
                  <a:pos x="connsiteX1" y="connsiteY1"/>
                </a:cxn>
                <a:cxn ang="0">
                  <a:pos x="connsiteX2" y="connsiteY2"/>
                </a:cxn>
              </a:cxnLst>
              <a:rect l="l" t="t" r="r" b="b"/>
              <a:pathLst>
                <a:path w="532263" h="464024">
                  <a:moveTo>
                    <a:pt x="0" y="0"/>
                  </a:moveTo>
                  <a:cubicBezTo>
                    <a:pt x="153537" y="29570"/>
                    <a:pt x="307075" y="59141"/>
                    <a:pt x="395785" y="136478"/>
                  </a:cubicBezTo>
                  <a:cubicBezTo>
                    <a:pt x="484496" y="213815"/>
                    <a:pt x="508379" y="338919"/>
                    <a:pt x="532263" y="464024"/>
                  </a:cubicBez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sp>
        <p:nvSpPr>
          <p:cNvPr id="49" name="Content Placeholder 2"/>
          <p:cNvSpPr txBox="1">
            <a:spLocks/>
          </p:cNvSpPr>
          <p:nvPr/>
        </p:nvSpPr>
        <p:spPr>
          <a:xfrm>
            <a:off x="7139112" y="1776229"/>
            <a:ext cx="4484231" cy="4023360"/>
          </a:xfrm>
          <a:prstGeom prst="rect">
            <a:avLst/>
          </a:prstGeom>
        </p:spPr>
        <p:txBody>
          <a:bodyPr vert="horz" lIns="45720" tIns="45720" rIns="45720" bIns="45720" rtlCol="0">
            <a:normAutofit fontScale="92500"/>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r>
              <a:rPr lang="id-ID" sz="2400" dirty="0"/>
              <a:t>Apa yang teramati tentang jumlah ukuran sudut dalam segitiga ?</a:t>
            </a:r>
          </a:p>
          <a:p>
            <a:r>
              <a:rPr lang="id-ID" sz="2400" i="1" dirty="0">
                <a:solidFill>
                  <a:srgbClr val="0070C0"/>
                </a:solidFill>
              </a:rPr>
              <a:t>“Jumlah ukuran sudut segitiga adalah 180 derajat”</a:t>
            </a:r>
          </a:p>
          <a:p>
            <a:r>
              <a:rPr lang="id-ID" sz="2400" dirty="0"/>
              <a:t>Apakah ini benar untuk semua segitiga ?</a:t>
            </a:r>
          </a:p>
          <a:p>
            <a:r>
              <a:rPr lang="id-ID" sz="2400" dirty="0"/>
              <a:t>Benarkah penarikan kesimpulan ini ?</a:t>
            </a:r>
          </a:p>
          <a:p>
            <a:r>
              <a:rPr lang="id-ID" sz="2400" dirty="0"/>
              <a:t>Kesimpulan ini baru </a:t>
            </a:r>
            <a:r>
              <a:rPr lang="id-ID" sz="2400" i="1" dirty="0"/>
              <a:t>konjektur</a:t>
            </a:r>
            <a:r>
              <a:rPr lang="id-ID" sz="2400" dirty="0"/>
              <a:t> (dugaan) karena hanya disimpulkan dari tiga segitiga</a:t>
            </a:r>
          </a:p>
          <a:p>
            <a:endParaRPr lang="id-ID" sz="2400" dirty="0"/>
          </a:p>
        </p:txBody>
      </p:sp>
    </p:spTree>
    <p:extLst>
      <p:ext uri="{BB962C8B-B14F-4D97-AF65-F5344CB8AC3E}">
        <p14:creationId xmlns:p14="http://schemas.microsoft.com/office/powerpoint/2010/main" val="3937445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9"/>
                                        </p:tgtEl>
                                        <p:attrNameLst>
                                          <p:attrName>style.visibility</p:attrName>
                                        </p:attrNameLst>
                                      </p:cBhvr>
                                      <p:to>
                                        <p:strVal val="visible"/>
                                      </p:to>
                                    </p:set>
                                    <p:anim calcmode="lin" valueType="num">
                                      <p:cBhvr additive="base">
                                        <p:cTn id="13" dur="500" fill="hold"/>
                                        <p:tgtEl>
                                          <p:spTgt spid="79"/>
                                        </p:tgtEl>
                                        <p:attrNameLst>
                                          <p:attrName>ppt_x</p:attrName>
                                        </p:attrNameLst>
                                      </p:cBhvr>
                                      <p:tavLst>
                                        <p:tav tm="0">
                                          <p:val>
                                            <p:strVal val="#ppt_x"/>
                                          </p:val>
                                        </p:tav>
                                        <p:tav tm="100000">
                                          <p:val>
                                            <p:strVal val="#ppt_x"/>
                                          </p:val>
                                        </p:tav>
                                      </p:tavLst>
                                    </p:anim>
                                    <p:anim calcmode="lin" valueType="num">
                                      <p:cBhvr additive="base">
                                        <p:cTn id="14" dur="500" fill="hold"/>
                                        <p:tgtEl>
                                          <p:spTgt spid="7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0"/>
                                        </p:tgtEl>
                                        <p:attrNameLst>
                                          <p:attrName>style.visibility</p:attrName>
                                        </p:attrNameLst>
                                      </p:cBhvr>
                                      <p:to>
                                        <p:strVal val="visible"/>
                                      </p:to>
                                    </p:set>
                                    <p:anim calcmode="lin" valueType="num">
                                      <p:cBhvr additive="base">
                                        <p:cTn id="25" dur="500" fill="hold"/>
                                        <p:tgtEl>
                                          <p:spTgt spid="80"/>
                                        </p:tgtEl>
                                        <p:attrNameLst>
                                          <p:attrName>ppt_x</p:attrName>
                                        </p:attrNameLst>
                                      </p:cBhvr>
                                      <p:tavLst>
                                        <p:tav tm="0">
                                          <p:val>
                                            <p:strVal val="#ppt_x"/>
                                          </p:val>
                                        </p:tav>
                                        <p:tav tm="100000">
                                          <p:val>
                                            <p:strVal val="#ppt_x"/>
                                          </p:val>
                                        </p:tav>
                                      </p:tavLst>
                                    </p:anim>
                                    <p:anim calcmode="lin" valueType="num">
                                      <p:cBhvr additive="base">
                                        <p:cTn id="26" dur="500" fill="hold"/>
                                        <p:tgtEl>
                                          <p:spTgt spid="8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9">
                                            <p:txEl>
                                              <p:pRg st="0" end="0"/>
                                            </p:txEl>
                                          </p:spTgt>
                                        </p:tgtEl>
                                        <p:attrNameLst>
                                          <p:attrName>style.visibility</p:attrName>
                                        </p:attrNameLst>
                                      </p:cBhvr>
                                      <p:to>
                                        <p:strVal val="visible"/>
                                      </p:to>
                                    </p:set>
                                    <p:anim calcmode="lin" valueType="num">
                                      <p:cBhvr additive="base">
                                        <p:cTn id="31" dur="500" fill="hold"/>
                                        <p:tgtEl>
                                          <p:spTgt spid="49">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9">
                                            <p:txEl>
                                              <p:pRg st="1" end="1"/>
                                            </p:txEl>
                                          </p:spTgt>
                                        </p:tgtEl>
                                        <p:attrNameLst>
                                          <p:attrName>style.visibility</p:attrName>
                                        </p:attrNameLst>
                                      </p:cBhvr>
                                      <p:to>
                                        <p:strVal val="visible"/>
                                      </p:to>
                                    </p:set>
                                    <p:anim calcmode="lin" valueType="num">
                                      <p:cBhvr additive="base">
                                        <p:cTn id="37" dur="500" fill="hold"/>
                                        <p:tgtEl>
                                          <p:spTgt spid="49">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9">
                                            <p:txEl>
                                              <p:pRg st="2" end="2"/>
                                            </p:txEl>
                                          </p:spTgt>
                                        </p:tgtEl>
                                        <p:attrNameLst>
                                          <p:attrName>style.visibility</p:attrName>
                                        </p:attrNameLst>
                                      </p:cBhvr>
                                      <p:to>
                                        <p:strVal val="visible"/>
                                      </p:to>
                                    </p:set>
                                    <p:anim calcmode="lin" valueType="num">
                                      <p:cBhvr additive="base">
                                        <p:cTn id="43" dur="500" fill="hold"/>
                                        <p:tgtEl>
                                          <p:spTgt spid="49">
                                            <p:txEl>
                                              <p:pRg st="2" end="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9">
                                            <p:txEl>
                                              <p:pRg st="3" end="3"/>
                                            </p:txEl>
                                          </p:spTgt>
                                        </p:tgtEl>
                                        <p:attrNameLst>
                                          <p:attrName>style.visibility</p:attrName>
                                        </p:attrNameLst>
                                      </p:cBhvr>
                                      <p:to>
                                        <p:strVal val="visible"/>
                                      </p:to>
                                    </p:set>
                                    <p:anim calcmode="lin" valueType="num">
                                      <p:cBhvr additive="base">
                                        <p:cTn id="49" dur="500" fill="hold"/>
                                        <p:tgtEl>
                                          <p:spTgt spid="49">
                                            <p:txEl>
                                              <p:pRg st="3" end="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9">
                                            <p:txEl>
                                              <p:pRg st="4" end="4"/>
                                            </p:txEl>
                                          </p:spTgt>
                                        </p:tgtEl>
                                        <p:attrNameLst>
                                          <p:attrName>style.visibility</p:attrName>
                                        </p:attrNameLst>
                                      </p:cBhvr>
                                      <p:to>
                                        <p:strVal val="visible"/>
                                      </p:to>
                                    </p:set>
                                    <p:anim calcmode="lin" valueType="num">
                                      <p:cBhvr additive="base">
                                        <p:cTn id="55" dur="500" fill="hold"/>
                                        <p:tgtEl>
                                          <p:spTgt spid="49">
                                            <p:txEl>
                                              <p:pRg st="4" end="4"/>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9"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Penalaran geometri</a:t>
            </a:r>
          </a:p>
        </p:txBody>
      </p:sp>
      <p:sp>
        <p:nvSpPr>
          <p:cNvPr id="3" name="Content Placeholder 2"/>
          <p:cNvSpPr>
            <a:spLocks noGrp="1"/>
          </p:cNvSpPr>
          <p:nvPr>
            <p:ph idx="1"/>
          </p:nvPr>
        </p:nvSpPr>
        <p:spPr/>
        <p:txBody>
          <a:bodyPr>
            <a:noAutofit/>
          </a:bodyPr>
          <a:lstStyle/>
          <a:p>
            <a:r>
              <a:rPr lang="id-ID" sz="2400" dirty="0"/>
              <a:t>Contoh 2</a:t>
            </a:r>
          </a:p>
          <a:p>
            <a:r>
              <a:rPr lang="id-ID" sz="2400" dirty="0"/>
              <a:t>Ukurlah panjang sisi-sisi tiga segitiga berikut dalam centimeter.</a:t>
            </a:r>
          </a:p>
          <a:p>
            <a:endParaRPr lang="id-ID" sz="2400" dirty="0"/>
          </a:p>
          <a:p>
            <a:endParaRPr lang="id-ID" sz="2400" dirty="0"/>
          </a:p>
          <a:p>
            <a:endParaRPr lang="id-ID" sz="2400" dirty="0"/>
          </a:p>
          <a:p>
            <a:r>
              <a:rPr lang="id-ID" sz="2400" dirty="0"/>
              <a:t>Apa konjektur yang dapat dibuat ?</a:t>
            </a:r>
          </a:p>
          <a:p>
            <a:r>
              <a:rPr lang="id-ID" sz="2400" i="1" dirty="0">
                <a:solidFill>
                  <a:srgbClr val="0070C0"/>
                </a:solidFill>
              </a:rPr>
              <a:t>“Jumlah panjang dua sisi segitiga lebih besar dari panjang sisi yang ketiga”</a:t>
            </a:r>
          </a:p>
          <a:p>
            <a:r>
              <a:rPr lang="id-ID" sz="2400" dirty="0"/>
              <a:t>Apakah ini berlaku untuk semua segitiga ?</a:t>
            </a:r>
          </a:p>
          <a:p>
            <a:endParaRPr lang="id-ID" sz="2400" dirty="0"/>
          </a:p>
          <a:p>
            <a:endParaRPr lang="id-ID" sz="2400" dirty="0"/>
          </a:p>
          <a:p>
            <a:endParaRPr lang="id-ID" sz="2400" dirty="0"/>
          </a:p>
        </p:txBody>
      </p:sp>
      <p:sp>
        <p:nvSpPr>
          <p:cNvPr id="15" name="Isosceles Triangle 14"/>
          <p:cNvSpPr/>
          <p:nvPr/>
        </p:nvSpPr>
        <p:spPr>
          <a:xfrm>
            <a:off x="1611839" y="3609835"/>
            <a:ext cx="2498456" cy="1160059"/>
          </a:xfrm>
          <a:prstGeom prst="triangle">
            <a:avLst/>
          </a:prstGeom>
          <a:ln w="28575">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d-ID"/>
          </a:p>
        </p:txBody>
      </p:sp>
      <p:sp>
        <p:nvSpPr>
          <p:cNvPr id="16" name="Isosceles Triangle 15"/>
          <p:cNvSpPr/>
          <p:nvPr/>
        </p:nvSpPr>
        <p:spPr>
          <a:xfrm>
            <a:off x="5049671" y="3173106"/>
            <a:ext cx="1067361" cy="1596788"/>
          </a:xfrm>
          <a:prstGeom prst="triangle">
            <a:avLst>
              <a:gd name="adj" fmla="val 46933"/>
            </a:avLst>
          </a:prstGeom>
          <a:ln w="28575">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d-ID"/>
          </a:p>
        </p:txBody>
      </p:sp>
      <p:sp>
        <p:nvSpPr>
          <p:cNvPr id="17" name="Isosceles Triangle 16"/>
          <p:cNvSpPr/>
          <p:nvPr/>
        </p:nvSpPr>
        <p:spPr>
          <a:xfrm>
            <a:off x="6873181" y="4267291"/>
            <a:ext cx="3114871" cy="502603"/>
          </a:xfrm>
          <a:prstGeom prst="triangle">
            <a:avLst>
              <a:gd name="adj" fmla="val 46933"/>
            </a:avLst>
          </a:prstGeom>
          <a:ln w="28575">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d-ID"/>
          </a:p>
        </p:txBody>
      </p:sp>
    </p:spTree>
    <p:extLst>
      <p:ext uri="{BB962C8B-B14F-4D97-AF65-F5344CB8AC3E}">
        <p14:creationId xmlns:p14="http://schemas.microsoft.com/office/powerpoint/2010/main" val="3904150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additive="base">
                                        <p:cTn id="23" dur="500" fill="hold"/>
                                        <p:tgtEl>
                                          <p:spTgt spid="16"/>
                                        </p:tgtEl>
                                        <p:attrNameLst>
                                          <p:attrName>ppt_x</p:attrName>
                                        </p:attrNameLst>
                                      </p:cBhvr>
                                      <p:tavLst>
                                        <p:tav tm="0">
                                          <p:val>
                                            <p:strVal val="#ppt_x"/>
                                          </p:val>
                                        </p:tav>
                                        <p:tav tm="100000">
                                          <p:val>
                                            <p:strVal val="#ppt_x"/>
                                          </p:val>
                                        </p:tav>
                                      </p:tavLst>
                                    </p:anim>
                                    <p:anim calcmode="lin" valueType="num">
                                      <p:cBhvr additive="base">
                                        <p:cTn id="24" dur="500" fill="hold"/>
                                        <p:tgtEl>
                                          <p:spTgt spid="16"/>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anim calcmode="lin" valueType="num">
                                      <p:cBhvr additive="base">
                                        <p:cTn id="27" dur="500" fill="hold"/>
                                        <p:tgtEl>
                                          <p:spTgt spid="17"/>
                                        </p:tgtEl>
                                        <p:attrNameLst>
                                          <p:attrName>ppt_x</p:attrName>
                                        </p:attrNameLst>
                                      </p:cBhvr>
                                      <p:tavLst>
                                        <p:tav tm="0">
                                          <p:val>
                                            <p:strVal val="#ppt_x"/>
                                          </p:val>
                                        </p:tav>
                                        <p:tav tm="100000">
                                          <p:val>
                                            <p:strVal val="#ppt_x"/>
                                          </p:val>
                                        </p:tav>
                                      </p:tavLst>
                                    </p:anim>
                                    <p:anim calcmode="lin" valueType="num">
                                      <p:cBhvr additive="base">
                                        <p:cTn id="2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 calcmode="lin" valueType="num">
                                      <p:cBhvr additive="base">
                                        <p:cTn id="4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5" grpId="0" animBg="1"/>
      <p:bldP spid="16" grpId="0" animBg="1"/>
      <p:bldP spid="1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Penalaran geometri</a:t>
            </a:r>
          </a:p>
        </p:txBody>
      </p:sp>
      <p:sp>
        <p:nvSpPr>
          <p:cNvPr id="3" name="Content Placeholder 2"/>
          <p:cNvSpPr>
            <a:spLocks noGrp="1"/>
          </p:cNvSpPr>
          <p:nvPr>
            <p:ph idx="1"/>
          </p:nvPr>
        </p:nvSpPr>
        <p:spPr/>
        <p:txBody>
          <a:bodyPr>
            <a:noAutofit/>
          </a:bodyPr>
          <a:lstStyle/>
          <a:p>
            <a:r>
              <a:rPr lang="id-ID" sz="2400" dirty="0"/>
              <a:t>Contoh 3</a:t>
            </a:r>
          </a:p>
          <a:p>
            <a:pPr>
              <a:lnSpc>
                <a:spcPct val="100000"/>
              </a:lnSpc>
              <a:spcBef>
                <a:spcPts val="0"/>
              </a:spcBef>
              <a:spcAft>
                <a:spcPts val="0"/>
              </a:spcAft>
            </a:pPr>
            <a:r>
              <a:rPr lang="id-ID" sz="2400" dirty="0"/>
              <a:t>Buatlah garis bagi masing-masing sudut dari tiga segitiga yang berbeda.</a:t>
            </a:r>
          </a:p>
          <a:p>
            <a:pPr>
              <a:lnSpc>
                <a:spcPct val="100000"/>
              </a:lnSpc>
              <a:spcBef>
                <a:spcPts val="0"/>
              </a:spcBef>
              <a:spcAft>
                <a:spcPts val="0"/>
              </a:spcAft>
            </a:pPr>
            <a:endParaRPr lang="id-ID" sz="2400" dirty="0"/>
          </a:p>
          <a:p>
            <a:pPr>
              <a:lnSpc>
                <a:spcPct val="100000"/>
              </a:lnSpc>
              <a:spcBef>
                <a:spcPts val="0"/>
              </a:spcBef>
              <a:spcAft>
                <a:spcPts val="0"/>
              </a:spcAft>
            </a:pPr>
            <a:endParaRPr lang="id-ID" sz="2400" dirty="0"/>
          </a:p>
          <a:p>
            <a:pPr>
              <a:lnSpc>
                <a:spcPct val="100000"/>
              </a:lnSpc>
              <a:spcBef>
                <a:spcPts val="0"/>
              </a:spcBef>
              <a:spcAft>
                <a:spcPts val="0"/>
              </a:spcAft>
            </a:pPr>
            <a:endParaRPr lang="id-ID" sz="2400" dirty="0"/>
          </a:p>
          <a:p>
            <a:pPr>
              <a:lnSpc>
                <a:spcPct val="100000"/>
              </a:lnSpc>
              <a:spcBef>
                <a:spcPts val="0"/>
              </a:spcBef>
              <a:spcAft>
                <a:spcPts val="0"/>
              </a:spcAft>
            </a:pPr>
            <a:endParaRPr lang="id-ID" sz="2400" dirty="0"/>
          </a:p>
          <a:p>
            <a:pPr marL="0" indent="0">
              <a:lnSpc>
                <a:spcPct val="100000"/>
              </a:lnSpc>
              <a:spcBef>
                <a:spcPts val="0"/>
              </a:spcBef>
              <a:spcAft>
                <a:spcPts val="0"/>
              </a:spcAft>
              <a:buNone/>
            </a:pPr>
            <a:endParaRPr lang="id-ID" sz="2400" dirty="0"/>
          </a:p>
          <a:p>
            <a:pPr>
              <a:lnSpc>
                <a:spcPct val="100000"/>
              </a:lnSpc>
              <a:spcBef>
                <a:spcPts val="0"/>
              </a:spcBef>
              <a:spcAft>
                <a:spcPts val="0"/>
              </a:spcAft>
            </a:pPr>
            <a:r>
              <a:rPr lang="id-ID" sz="2400" dirty="0"/>
              <a:t>Akankah garis bagi sudut berpotongan di satu titik pada interior segitiga?</a:t>
            </a:r>
          </a:p>
          <a:p>
            <a:pPr>
              <a:lnSpc>
                <a:spcPct val="100000"/>
              </a:lnSpc>
              <a:spcBef>
                <a:spcPts val="0"/>
              </a:spcBef>
              <a:spcAft>
                <a:spcPts val="0"/>
              </a:spcAft>
            </a:pPr>
            <a:r>
              <a:rPr lang="id-ID" sz="2400" dirty="0"/>
              <a:t>Apakah kamu menduga ini berlaku untuk semua segitiga ?</a:t>
            </a:r>
          </a:p>
          <a:p>
            <a:pPr>
              <a:lnSpc>
                <a:spcPct val="100000"/>
              </a:lnSpc>
              <a:spcBef>
                <a:spcPts val="0"/>
              </a:spcBef>
              <a:spcAft>
                <a:spcPts val="0"/>
              </a:spcAft>
            </a:pPr>
            <a:r>
              <a:rPr lang="id-ID" sz="2400" dirty="0"/>
              <a:t>Dapatkah kamu membuat generalisasi dari masalah ini ? </a:t>
            </a:r>
          </a:p>
          <a:p>
            <a:pPr>
              <a:lnSpc>
                <a:spcPct val="100000"/>
              </a:lnSpc>
              <a:spcBef>
                <a:spcPts val="0"/>
              </a:spcBef>
              <a:spcAft>
                <a:spcPts val="0"/>
              </a:spcAft>
            </a:pPr>
            <a:r>
              <a:rPr lang="id-ID" sz="2400" i="1" dirty="0">
                <a:solidFill>
                  <a:srgbClr val="0070C0"/>
                </a:solidFill>
              </a:rPr>
              <a:t>“Garis bagi sudut segitiga berpotongan di satu titik dalam interior segitiga”</a:t>
            </a:r>
          </a:p>
          <a:p>
            <a:endParaRPr lang="id-ID" sz="2400" dirty="0"/>
          </a:p>
        </p:txBody>
      </p:sp>
      <p:grpSp>
        <p:nvGrpSpPr>
          <p:cNvPr id="14" name="Group 13"/>
          <p:cNvGrpSpPr/>
          <p:nvPr/>
        </p:nvGrpSpPr>
        <p:grpSpPr>
          <a:xfrm>
            <a:off x="4449172" y="3370999"/>
            <a:ext cx="2620370" cy="1282890"/>
            <a:chOff x="3138986" y="2825086"/>
            <a:chExt cx="2620370" cy="1282890"/>
          </a:xfrm>
        </p:grpSpPr>
        <p:sp>
          <p:nvSpPr>
            <p:cNvPr id="4" name="Isosceles Triangle 3"/>
            <p:cNvSpPr/>
            <p:nvPr/>
          </p:nvSpPr>
          <p:spPr>
            <a:xfrm>
              <a:off x="3138986" y="2825086"/>
              <a:ext cx="2620370" cy="1282890"/>
            </a:xfrm>
            <a:prstGeom prst="triangle">
              <a:avLst>
                <a:gd name="adj" fmla="val 26855"/>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cxnSp>
          <p:nvCxnSpPr>
            <p:cNvPr id="6" name="Straight Connector 5"/>
            <p:cNvCxnSpPr>
              <a:stCxn id="4" idx="0"/>
            </p:cNvCxnSpPr>
            <p:nvPr/>
          </p:nvCxnSpPr>
          <p:spPr>
            <a:xfrm>
              <a:off x="3842686" y="2825086"/>
              <a:ext cx="224347" cy="128289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a:stCxn id="4" idx="2"/>
            </p:cNvCxnSpPr>
            <p:nvPr/>
          </p:nvCxnSpPr>
          <p:spPr>
            <a:xfrm flipV="1">
              <a:off x="3138986" y="3275464"/>
              <a:ext cx="1378425" cy="832512"/>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0" name="Straight Connector 9"/>
            <p:cNvCxnSpPr>
              <a:stCxn id="4" idx="4"/>
              <a:endCxn id="4" idx="1"/>
            </p:cNvCxnSpPr>
            <p:nvPr/>
          </p:nvCxnSpPr>
          <p:spPr>
            <a:xfrm flipH="1" flipV="1">
              <a:off x="3490836" y="3466531"/>
              <a:ext cx="2268520" cy="641445"/>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43867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 calcmode="lin" valueType="num">
                                      <p:cBhvr additive="base">
                                        <p:cTn id="3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 calcmode="lin" valueType="num">
                                      <p:cBhvr additive="base">
                                        <p:cTn id="4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Penalaran geometri</a:t>
            </a:r>
          </a:p>
        </p:txBody>
      </p:sp>
      <p:sp>
        <p:nvSpPr>
          <p:cNvPr id="3" name="Content Placeholder 2"/>
          <p:cNvSpPr>
            <a:spLocks noGrp="1"/>
          </p:cNvSpPr>
          <p:nvPr>
            <p:ph idx="1"/>
          </p:nvPr>
        </p:nvSpPr>
        <p:spPr/>
        <p:txBody>
          <a:bodyPr>
            <a:noAutofit/>
          </a:bodyPr>
          <a:lstStyle/>
          <a:p>
            <a:pPr>
              <a:lnSpc>
                <a:spcPct val="100000"/>
              </a:lnSpc>
              <a:spcBef>
                <a:spcPts val="0"/>
              </a:spcBef>
              <a:spcAft>
                <a:spcPts val="0"/>
              </a:spcAft>
            </a:pPr>
            <a:r>
              <a:rPr lang="id-ID" sz="2400" dirty="0"/>
              <a:t>Langkah-langkah proses penalaran Induktif :</a:t>
            </a:r>
          </a:p>
          <a:p>
            <a:pPr>
              <a:lnSpc>
                <a:spcPct val="100000"/>
              </a:lnSpc>
              <a:spcBef>
                <a:spcPts val="0"/>
              </a:spcBef>
              <a:spcAft>
                <a:spcPts val="0"/>
              </a:spcAft>
            </a:pPr>
            <a:r>
              <a:rPr lang="id-ID" sz="2400" dirty="0"/>
              <a:t>1. Observasi sifat-sifat yang benar untuk setiap kasus</a:t>
            </a:r>
          </a:p>
          <a:p>
            <a:pPr>
              <a:lnSpc>
                <a:spcPct val="100000"/>
              </a:lnSpc>
              <a:spcBef>
                <a:spcPts val="0"/>
              </a:spcBef>
              <a:spcAft>
                <a:spcPts val="0"/>
              </a:spcAft>
            </a:pPr>
            <a:r>
              <a:rPr lang="id-ID" sz="2400" dirty="0"/>
              <a:t>2. Setiap kasus yang diperiksa bersifat benar, maka simpulkan sifat itu benar untuk semua kasus kemudian buat generalisasi.</a:t>
            </a:r>
          </a:p>
          <a:p>
            <a:pPr>
              <a:lnSpc>
                <a:spcPct val="100000"/>
              </a:lnSpc>
              <a:spcBef>
                <a:spcPts val="0"/>
              </a:spcBef>
              <a:spcAft>
                <a:spcPts val="0"/>
              </a:spcAft>
            </a:pPr>
            <a:r>
              <a:rPr lang="id-ID" sz="2400" dirty="0"/>
              <a:t>Atau Tahap Berpikir Induktif :</a:t>
            </a:r>
          </a:p>
          <a:p>
            <a:pPr>
              <a:lnSpc>
                <a:spcPct val="100000"/>
              </a:lnSpc>
              <a:spcBef>
                <a:spcPts val="0"/>
              </a:spcBef>
              <a:spcAft>
                <a:spcPts val="0"/>
              </a:spcAft>
            </a:pPr>
            <a:r>
              <a:rPr lang="id-ID" sz="2400" dirty="0"/>
              <a:t>1. Pengamatan</a:t>
            </a:r>
          </a:p>
          <a:p>
            <a:pPr>
              <a:lnSpc>
                <a:spcPct val="100000"/>
              </a:lnSpc>
              <a:spcBef>
                <a:spcPts val="0"/>
              </a:spcBef>
              <a:spcAft>
                <a:spcPts val="0"/>
              </a:spcAft>
            </a:pPr>
            <a:r>
              <a:rPr lang="id-ID" sz="2400" dirty="0"/>
              <a:t>2. Analisis</a:t>
            </a:r>
          </a:p>
          <a:p>
            <a:pPr>
              <a:lnSpc>
                <a:spcPct val="100000"/>
              </a:lnSpc>
              <a:spcBef>
                <a:spcPts val="0"/>
              </a:spcBef>
              <a:spcAft>
                <a:spcPts val="0"/>
              </a:spcAft>
            </a:pPr>
            <a:r>
              <a:rPr lang="id-ID" sz="2400" dirty="0"/>
              <a:t>3. Membuat dugaan</a:t>
            </a:r>
          </a:p>
          <a:p>
            <a:pPr>
              <a:lnSpc>
                <a:spcPct val="100000"/>
              </a:lnSpc>
              <a:spcBef>
                <a:spcPts val="0"/>
              </a:spcBef>
              <a:spcAft>
                <a:spcPts val="0"/>
              </a:spcAft>
            </a:pPr>
            <a:r>
              <a:rPr lang="id-ID" sz="2400" dirty="0"/>
              <a:t>4. Menguji dugaan</a:t>
            </a:r>
          </a:p>
          <a:p>
            <a:pPr>
              <a:lnSpc>
                <a:spcPct val="100000"/>
              </a:lnSpc>
              <a:spcBef>
                <a:spcPts val="0"/>
              </a:spcBef>
              <a:spcAft>
                <a:spcPts val="0"/>
              </a:spcAft>
            </a:pPr>
            <a:r>
              <a:rPr lang="id-ID" sz="2400" dirty="0"/>
              <a:t>5. Membuat kesimpulan</a:t>
            </a:r>
          </a:p>
          <a:p>
            <a:endParaRPr lang="id-ID" sz="2400" dirty="0"/>
          </a:p>
        </p:txBody>
      </p:sp>
    </p:spTree>
    <p:extLst>
      <p:ext uri="{BB962C8B-B14F-4D97-AF65-F5344CB8AC3E}">
        <p14:creationId xmlns:p14="http://schemas.microsoft.com/office/powerpoint/2010/main" val="745526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Penalaran geometri</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pPr>
                  <a:lnSpc>
                    <a:spcPct val="100000"/>
                  </a:lnSpc>
                  <a:spcBef>
                    <a:spcPts val="0"/>
                  </a:spcBef>
                  <a:spcAft>
                    <a:spcPts val="0"/>
                  </a:spcAft>
                </a:pPr>
                <a:r>
                  <a:rPr lang="id-ID" sz="2400" b="1" u="sng" dirty="0"/>
                  <a:t>Generalisasi yang Salah</a:t>
                </a:r>
              </a:p>
              <a:p>
                <a:pPr>
                  <a:lnSpc>
                    <a:spcPct val="100000"/>
                  </a:lnSpc>
                  <a:spcBef>
                    <a:spcPts val="0"/>
                  </a:spcBef>
                  <a:spcAft>
                    <a:spcPts val="0"/>
                  </a:spcAft>
                </a:pPr>
                <a:r>
                  <a:rPr lang="id-ID" sz="2400" dirty="0"/>
                  <a:t>Untuk memperlihatkan generalisasi yang salah, cukup dengan hanya menunjukkan satu contoh yang salah </a:t>
                </a:r>
                <a:r>
                  <a:rPr lang="id-ID" sz="2400" i="1" dirty="0"/>
                  <a:t>(counter example).</a:t>
                </a:r>
                <a:endParaRPr lang="en-US" sz="2400" i="1" dirty="0"/>
              </a:p>
              <a:p>
                <a:pPr>
                  <a:lnSpc>
                    <a:spcPct val="100000"/>
                  </a:lnSpc>
                  <a:spcBef>
                    <a:spcPts val="0"/>
                  </a:spcBef>
                  <a:spcAft>
                    <a:spcPts val="0"/>
                  </a:spcAft>
                </a:pPr>
                <a:endParaRPr lang="en-US" sz="2400" i="1" dirty="0"/>
              </a:p>
              <a:p>
                <a:pPr>
                  <a:lnSpc>
                    <a:spcPct val="100000"/>
                  </a:lnSpc>
                  <a:spcBef>
                    <a:spcPts val="0"/>
                  </a:spcBef>
                  <a:spcAft>
                    <a:spcPts val="0"/>
                  </a:spcAft>
                </a:pPr>
                <a:r>
                  <a:rPr lang="en-US" sz="2400" i="1" dirty="0">
                    <a:solidFill>
                      <a:srgbClr val="0070C0"/>
                    </a:solidFill>
                  </a:rPr>
                  <a:t>Example</a:t>
                </a:r>
              </a:p>
              <a:p>
                <a:pPr>
                  <a:lnSpc>
                    <a:spcPct val="100000"/>
                  </a:lnSpc>
                  <a:spcBef>
                    <a:spcPts val="0"/>
                  </a:spcBef>
                  <a:spcAft>
                    <a:spcPts val="0"/>
                  </a:spcAft>
                </a:pPr>
                <a:r>
                  <a:rPr lang="en-US" sz="2400" dirty="0" err="1"/>
                  <a:t>Untuk</a:t>
                </a:r>
                <a:r>
                  <a:rPr lang="en-US" sz="2400" dirty="0"/>
                  <a:t> </a:t>
                </a:r>
                <a:r>
                  <a:rPr lang="en-US" sz="2400" dirty="0" err="1"/>
                  <a:t>setiap</a:t>
                </a:r>
                <a:r>
                  <a:rPr lang="en-US" sz="2400" dirty="0"/>
                  <a:t> </a:t>
                </a:r>
                <a:r>
                  <a:rPr lang="en-US" sz="2400" dirty="0" err="1"/>
                  <a:t>bilangan</a:t>
                </a:r>
                <a:r>
                  <a:rPr lang="en-US" sz="2400" dirty="0"/>
                  <a:t> </a:t>
                </a:r>
                <a:r>
                  <a:rPr lang="en-US" sz="2400" dirty="0" err="1"/>
                  <a:t>asli</a:t>
                </a:r>
                <a:r>
                  <a:rPr lang="en-US" sz="2400" dirty="0"/>
                  <a:t> n, </a:t>
                </a:r>
                <a:r>
                  <a:rPr lang="en-US" sz="2400" dirty="0" err="1"/>
                  <a:t>apakah</a:t>
                </a:r>
                <a:r>
                  <a:rPr lang="en-US" sz="2400" dirty="0"/>
                  <a:t> </a:t>
                </a:r>
                <a14:m>
                  <m:oMath xmlns:m="http://schemas.openxmlformats.org/officeDocument/2006/math">
                    <m:sSup>
                      <m:sSupPr>
                        <m:ctrlPr>
                          <a:rPr lang="en-US" sz="2400" b="0" i="1" smtClean="0">
                            <a:latin typeface="Cambria Math" panose="02040503050406030204" pitchFamily="18" charset="0"/>
                          </a:rPr>
                        </m:ctrlPr>
                      </m:sSupPr>
                      <m:e>
                        <m:r>
                          <a:rPr lang="en-US" sz="2400" b="0" i="1" smtClean="0">
                            <a:latin typeface="Cambria Math" panose="02040503050406030204" pitchFamily="18" charset="0"/>
                          </a:rPr>
                          <m:t>𝑛</m:t>
                        </m:r>
                      </m:e>
                      <m:sup>
                        <m:r>
                          <a:rPr lang="en-US" sz="2400" b="0" i="1" smtClean="0">
                            <a:latin typeface="Cambria Math" panose="02040503050406030204" pitchFamily="18" charset="0"/>
                          </a:rPr>
                          <m:t>2</m:t>
                        </m:r>
                      </m:sup>
                    </m:sSup>
                    <m:r>
                      <a:rPr lang="en-US" sz="2400" b="0" i="1" smtClean="0">
                        <a:latin typeface="Cambria Math" panose="02040503050406030204" pitchFamily="18" charset="0"/>
                      </a:rPr>
                      <m:t>−</m:t>
                    </m:r>
                    <m:r>
                      <a:rPr lang="en-US" sz="2400" b="0" i="1" smtClean="0">
                        <a:latin typeface="Cambria Math" panose="02040503050406030204" pitchFamily="18" charset="0"/>
                      </a:rPr>
                      <m:t>𝑛</m:t>
                    </m:r>
                    <m:r>
                      <a:rPr lang="en-US" sz="2400" b="0" i="1" smtClean="0">
                        <a:latin typeface="Cambria Math" panose="02040503050406030204" pitchFamily="18" charset="0"/>
                      </a:rPr>
                      <m:t>+17</m:t>
                    </m:r>
                  </m:oMath>
                </a14:m>
                <a:r>
                  <a:rPr lang="en-US" sz="2400" dirty="0"/>
                  <a:t> </a:t>
                </a:r>
                <a:r>
                  <a:rPr lang="en-US" sz="2400" dirty="0" err="1"/>
                  <a:t>menyatakan</a:t>
                </a:r>
                <a:r>
                  <a:rPr lang="en-US" sz="2400" dirty="0"/>
                  <a:t> </a:t>
                </a:r>
                <a:r>
                  <a:rPr lang="en-US" sz="2400" dirty="0" err="1"/>
                  <a:t>bilangan</a:t>
                </a:r>
                <a:r>
                  <a:rPr lang="en-US" sz="2400" dirty="0"/>
                  <a:t> Prima?</a:t>
                </a:r>
              </a:p>
              <a:p>
                <a:pPr>
                  <a:lnSpc>
                    <a:spcPct val="100000"/>
                  </a:lnSpc>
                  <a:spcBef>
                    <a:spcPts val="0"/>
                  </a:spcBef>
                  <a:spcAft>
                    <a:spcPts val="0"/>
                  </a:spcAft>
                </a:pPr>
                <a:endParaRPr lang="id-ID" sz="2400" dirty="0"/>
              </a:p>
              <a:p>
                <a:endParaRPr lang="id-ID" sz="2400" dirty="0"/>
              </a:p>
              <a:p>
                <a:endParaRPr lang="id-ID" sz="24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502" t="-1212"/>
                </a:stretch>
              </a:blipFill>
            </p:spPr>
            <p:txBody>
              <a:bodyPr/>
              <a:lstStyle/>
              <a:p>
                <a:r>
                  <a:rPr lang="en-ID">
                    <a:noFill/>
                  </a:rPr>
                  <a:t> </a:t>
                </a:r>
              </a:p>
            </p:txBody>
          </p:sp>
        </mc:Fallback>
      </mc:AlternateContent>
    </p:spTree>
    <p:extLst>
      <p:ext uri="{BB962C8B-B14F-4D97-AF65-F5344CB8AC3E}">
        <p14:creationId xmlns:p14="http://schemas.microsoft.com/office/powerpoint/2010/main" val="3783329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Penalaran geometri</a:t>
            </a:r>
          </a:p>
        </p:txBody>
      </p:sp>
      <p:sp>
        <p:nvSpPr>
          <p:cNvPr id="3" name="Content Placeholder 2"/>
          <p:cNvSpPr>
            <a:spLocks noGrp="1"/>
          </p:cNvSpPr>
          <p:nvPr>
            <p:ph idx="1"/>
          </p:nvPr>
        </p:nvSpPr>
        <p:spPr/>
        <p:txBody>
          <a:bodyPr>
            <a:normAutofit/>
          </a:bodyPr>
          <a:lstStyle/>
          <a:p>
            <a:pPr>
              <a:lnSpc>
                <a:spcPct val="100000"/>
              </a:lnSpc>
              <a:spcBef>
                <a:spcPts val="0"/>
              </a:spcBef>
              <a:spcAft>
                <a:spcPts val="0"/>
              </a:spcAft>
            </a:pPr>
            <a:r>
              <a:rPr lang="en-US" sz="2400" i="1" dirty="0">
                <a:solidFill>
                  <a:srgbClr val="0070C0"/>
                </a:solidFill>
              </a:rPr>
              <a:t>Example</a:t>
            </a:r>
            <a:r>
              <a:rPr lang="id-ID" sz="2400" i="1" dirty="0">
                <a:solidFill>
                  <a:srgbClr val="0070C0"/>
                </a:solidFill>
              </a:rPr>
              <a:t> 1</a:t>
            </a:r>
          </a:p>
          <a:p>
            <a:endParaRPr lang="id-ID" sz="2400" dirty="0"/>
          </a:p>
          <a:p>
            <a:endParaRPr lang="id-ID" sz="2400" dirty="0"/>
          </a:p>
          <a:p>
            <a:endParaRPr lang="id-ID" sz="2400" dirty="0"/>
          </a:p>
        </p:txBody>
      </p:sp>
      <p:graphicFrame>
        <p:nvGraphicFramePr>
          <p:cNvPr id="4" name="Table 3"/>
          <p:cNvGraphicFramePr>
            <a:graphicFrameLocks noGrp="1"/>
          </p:cNvGraphicFramePr>
          <p:nvPr>
            <p:extLst>
              <p:ext uri="{D42A27DB-BD31-4B8C-83A1-F6EECF244321}">
                <p14:modId xmlns:p14="http://schemas.microsoft.com/office/powerpoint/2010/main" val="1586012097"/>
              </p:ext>
            </p:extLst>
          </p:nvPr>
        </p:nvGraphicFramePr>
        <p:xfrm>
          <a:off x="1024128" y="2942061"/>
          <a:ext cx="9009040" cy="640080"/>
        </p:xfrm>
        <a:graphic>
          <a:graphicData uri="http://schemas.openxmlformats.org/drawingml/2006/table">
            <a:tbl>
              <a:tblPr firstRow="1" bandRow="1">
                <a:tableStyleId>{2D5ABB26-0587-4C30-8999-92F81FD0307C}</a:tableStyleId>
              </a:tblPr>
              <a:tblGrid>
                <a:gridCol w="1937435">
                  <a:extLst>
                    <a:ext uri="{9D8B030D-6E8A-4147-A177-3AD203B41FA5}">
                      <a16:colId xmlns:a16="http://schemas.microsoft.com/office/drawing/2014/main" val="20000"/>
                    </a:ext>
                  </a:extLst>
                </a:gridCol>
                <a:gridCol w="7071605">
                  <a:extLst>
                    <a:ext uri="{9D8B030D-6E8A-4147-A177-3AD203B41FA5}">
                      <a16:colId xmlns:a16="http://schemas.microsoft.com/office/drawing/2014/main" val="20001"/>
                    </a:ext>
                  </a:extLst>
                </a:gridCol>
              </a:tblGrid>
              <a:tr h="370840">
                <a:tc>
                  <a:txBody>
                    <a:bodyPr/>
                    <a:lstStyle/>
                    <a:p>
                      <a:r>
                        <a:rPr lang="id-ID" dirty="0"/>
                        <a:t>Generalisasi</a:t>
                      </a:r>
                    </a:p>
                  </a:txBody>
                  <a:tcPr/>
                </a:tc>
                <a:tc>
                  <a:txBody>
                    <a:bodyPr/>
                    <a:lstStyle/>
                    <a:p>
                      <a:pPr algn="just"/>
                      <a:r>
                        <a:rPr lang="id-ID" dirty="0"/>
                        <a:t>Jika</a:t>
                      </a:r>
                      <a:r>
                        <a:rPr lang="id-ID" baseline="0" dirty="0"/>
                        <a:t> segiempat mempunyai empat sisi yang kongruen, maka sudut-sudutnya kongruen</a:t>
                      </a:r>
                      <a:endParaRPr lang="id-ID" dirty="0"/>
                    </a:p>
                  </a:txBody>
                  <a:tcPr/>
                </a:tc>
                <a:extLst>
                  <a:ext uri="{0D108BD9-81ED-4DB2-BD59-A6C34878D82A}">
                    <a16:rowId xmlns:a16="http://schemas.microsoft.com/office/drawing/2014/main" val="10000"/>
                  </a:ext>
                </a:extLst>
              </a:tr>
            </a:tbl>
          </a:graphicData>
        </a:graphic>
      </p:graphicFrame>
      <p:grpSp>
        <p:nvGrpSpPr>
          <p:cNvPr id="10" name="Group 9"/>
          <p:cNvGrpSpPr/>
          <p:nvPr/>
        </p:nvGrpSpPr>
        <p:grpSpPr>
          <a:xfrm>
            <a:off x="3557259" y="4450542"/>
            <a:ext cx="3712193" cy="1612621"/>
            <a:chOff x="3111689" y="5163493"/>
            <a:chExt cx="3712193" cy="1612621"/>
          </a:xfrm>
        </p:grpSpPr>
        <p:sp>
          <p:nvSpPr>
            <p:cNvPr id="5" name="Diamond 4"/>
            <p:cNvSpPr/>
            <p:nvPr/>
          </p:nvSpPr>
          <p:spPr>
            <a:xfrm>
              <a:off x="3493826" y="5459650"/>
              <a:ext cx="3002508" cy="1050878"/>
            </a:xfrm>
            <a:prstGeom prst="diamond">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ln w="0"/>
                <a:solidFill>
                  <a:schemeClr val="tx1"/>
                </a:solidFill>
                <a:effectLst>
                  <a:outerShdw blurRad="38100" dist="19050" dir="2700000" algn="tl" rotWithShape="0">
                    <a:schemeClr val="dk1">
                      <a:alpha val="40000"/>
                    </a:schemeClr>
                  </a:outerShdw>
                </a:effectLst>
              </a:endParaRPr>
            </a:p>
          </p:txBody>
        </p:sp>
        <p:sp>
          <p:nvSpPr>
            <p:cNvPr id="6" name="Rectangle 5"/>
            <p:cNvSpPr/>
            <p:nvPr/>
          </p:nvSpPr>
          <p:spPr>
            <a:xfrm>
              <a:off x="3111689" y="5828139"/>
              <a:ext cx="382137" cy="3138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solidFill>
                    <a:schemeClr val="tx1"/>
                  </a:solidFill>
                </a:rPr>
                <a:t>E</a:t>
              </a:r>
            </a:p>
          </p:txBody>
        </p:sp>
        <p:sp>
          <p:nvSpPr>
            <p:cNvPr id="7" name="Rectangle 6"/>
            <p:cNvSpPr/>
            <p:nvPr/>
          </p:nvSpPr>
          <p:spPr>
            <a:xfrm>
              <a:off x="4831307" y="5163493"/>
              <a:ext cx="382137" cy="3138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solidFill>
                    <a:schemeClr val="tx1"/>
                  </a:solidFill>
                </a:rPr>
                <a:t>F</a:t>
              </a:r>
            </a:p>
          </p:txBody>
        </p:sp>
        <p:sp>
          <p:nvSpPr>
            <p:cNvPr id="8" name="Rectangle 7"/>
            <p:cNvSpPr/>
            <p:nvPr/>
          </p:nvSpPr>
          <p:spPr>
            <a:xfrm>
              <a:off x="6441745" y="5828139"/>
              <a:ext cx="382137" cy="3138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solidFill>
                    <a:schemeClr val="tx1"/>
                  </a:solidFill>
                </a:rPr>
                <a:t>G</a:t>
              </a:r>
            </a:p>
          </p:txBody>
        </p:sp>
        <p:sp>
          <p:nvSpPr>
            <p:cNvPr id="9" name="Rectangle 8"/>
            <p:cNvSpPr/>
            <p:nvPr/>
          </p:nvSpPr>
          <p:spPr>
            <a:xfrm>
              <a:off x="4817658" y="6462215"/>
              <a:ext cx="382137" cy="3138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solidFill>
                    <a:schemeClr val="tx1"/>
                  </a:solidFill>
                </a:rPr>
                <a:t>H</a:t>
              </a:r>
            </a:p>
          </p:txBody>
        </p:sp>
      </p:grpSp>
      <p:graphicFrame>
        <p:nvGraphicFramePr>
          <p:cNvPr id="11" name="Table 10"/>
          <p:cNvGraphicFramePr>
            <a:graphicFrameLocks noGrp="1"/>
          </p:cNvGraphicFramePr>
          <p:nvPr>
            <p:extLst>
              <p:ext uri="{D42A27DB-BD31-4B8C-83A1-F6EECF244321}">
                <p14:modId xmlns:p14="http://schemas.microsoft.com/office/powerpoint/2010/main" val="3363042539"/>
              </p:ext>
            </p:extLst>
          </p:nvPr>
        </p:nvGraphicFramePr>
        <p:xfrm>
          <a:off x="1024128" y="3648446"/>
          <a:ext cx="9009040" cy="640080"/>
        </p:xfrm>
        <a:graphic>
          <a:graphicData uri="http://schemas.openxmlformats.org/drawingml/2006/table">
            <a:tbl>
              <a:tblPr firstRow="1" bandRow="1">
                <a:tableStyleId>{2D5ABB26-0587-4C30-8999-92F81FD0307C}</a:tableStyleId>
              </a:tblPr>
              <a:tblGrid>
                <a:gridCol w="1951083">
                  <a:extLst>
                    <a:ext uri="{9D8B030D-6E8A-4147-A177-3AD203B41FA5}">
                      <a16:colId xmlns:a16="http://schemas.microsoft.com/office/drawing/2014/main" val="20000"/>
                    </a:ext>
                  </a:extLst>
                </a:gridCol>
                <a:gridCol w="7057957">
                  <a:extLst>
                    <a:ext uri="{9D8B030D-6E8A-4147-A177-3AD203B41FA5}">
                      <a16:colId xmlns:a16="http://schemas.microsoft.com/office/drawing/2014/main" val="20001"/>
                    </a:ext>
                  </a:extLst>
                </a:gridCol>
              </a:tblGrid>
              <a:tr h="370840">
                <a:tc>
                  <a:txBody>
                    <a:bodyPr/>
                    <a:lstStyle/>
                    <a:p>
                      <a:r>
                        <a:rPr lang="id-ID" dirty="0"/>
                        <a:t>Counter Example</a:t>
                      </a:r>
                    </a:p>
                  </a:txBody>
                  <a:tcPr/>
                </a:tc>
                <a:tc>
                  <a:txBody>
                    <a:bodyPr/>
                    <a:lstStyle/>
                    <a:p>
                      <a:pPr algn="just"/>
                      <a:r>
                        <a:rPr lang="id-ID" dirty="0"/>
                        <a:t>Segi empat EFGH semua sisinya</a:t>
                      </a:r>
                      <a:r>
                        <a:rPr lang="id-ID" baseline="0" dirty="0"/>
                        <a:t> kongruen, tetapi sudut E tidak kongruen dengan sudut F</a:t>
                      </a:r>
                      <a:r>
                        <a:rPr lang="id-ID" dirty="0"/>
                        <a:t> </a:t>
                      </a:r>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010828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Penalaran geometri</a:t>
            </a:r>
          </a:p>
        </p:txBody>
      </p:sp>
      <p:sp>
        <p:nvSpPr>
          <p:cNvPr id="3" name="Content Placeholder 2"/>
          <p:cNvSpPr>
            <a:spLocks noGrp="1"/>
          </p:cNvSpPr>
          <p:nvPr>
            <p:ph idx="1"/>
          </p:nvPr>
        </p:nvSpPr>
        <p:spPr/>
        <p:txBody>
          <a:bodyPr/>
          <a:lstStyle/>
          <a:p>
            <a:pPr>
              <a:lnSpc>
                <a:spcPct val="100000"/>
              </a:lnSpc>
              <a:spcBef>
                <a:spcPts val="0"/>
              </a:spcBef>
              <a:spcAft>
                <a:spcPts val="0"/>
              </a:spcAft>
            </a:pPr>
            <a:r>
              <a:rPr lang="en-US" sz="2000" i="1" dirty="0">
                <a:solidFill>
                  <a:srgbClr val="0070C0"/>
                </a:solidFill>
              </a:rPr>
              <a:t>Example</a:t>
            </a:r>
            <a:r>
              <a:rPr lang="id-ID" sz="2000" i="1" dirty="0">
                <a:solidFill>
                  <a:srgbClr val="0070C0"/>
                </a:solidFill>
              </a:rPr>
              <a:t> </a:t>
            </a:r>
            <a:r>
              <a:rPr lang="en-US" sz="2000" i="1" dirty="0">
                <a:solidFill>
                  <a:srgbClr val="0070C0"/>
                </a:solidFill>
              </a:rPr>
              <a:t>2</a:t>
            </a:r>
            <a:endParaRPr lang="id-ID" sz="2000" i="1" dirty="0">
              <a:solidFill>
                <a:srgbClr val="0070C0"/>
              </a:solidFill>
            </a:endParaRPr>
          </a:p>
          <a:p>
            <a:endParaRPr lang="id-ID" dirty="0"/>
          </a:p>
        </p:txBody>
      </p:sp>
      <p:graphicFrame>
        <p:nvGraphicFramePr>
          <p:cNvPr id="4" name="Table 3"/>
          <p:cNvGraphicFramePr>
            <a:graphicFrameLocks noGrp="1"/>
          </p:cNvGraphicFramePr>
          <p:nvPr>
            <p:extLst>
              <p:ext uri="{D42A27DB-BD31-4B8C-83A1-F6EECF244321}">
                <p14:modId xmlns:p14="http://schemas.microsoft.com/office/powerpoint/2010/main" val="507885519"/>
              </p:ext>
            </p:extLst>
          </p:nvPr>
        </p:nvGraphicFramePr>
        <p:xfrm>
          <a:off x="1065072" y="2657763"/>
          <a:ext cx="9009040" cy="640080"/>
        </p:xfrm>
        <a:graphic>
          <a:graphicData uri="http://schemas.openxmlformats.org/drawingml/2006/table">
            <a:tbl>
              <a:tblPr firstRow="1" bandRow="1">
                <a:tableStyleId>{2D5ABB26-0587-4C30-8999-92F81FD0307C}</a:tableStyleId>
              </a:tblPr>
              <a:tblGrid>
                <a:gridCol w="2032970">
                  <a:extLst>
                    <a:ext uri="{9D8B030D-6E8A-4147-A177-3AD203B41FA5}">
                      <a16:colId xmlns:a16="http://schemas.microsoft.com/office/drawing/2014/main" val="20000"/>
                    </a:ext>
                  </a:extLst>
                </a:gridCol>
                <a:gridCol w="6976070">
                  <a:extLst>
                    <a:ext uri="{9D8B030D-6E8A-4147-A177-3AD203B41FA5}">
                      <a16:colId xmlns:a16="http://schemas.microsoft.com/office/drawing/2014/main" val="20001"/>
                    </a:ext>
                  </a:extLst>
                </a:gridCol>
              </a:tblGrid>
              <a:tr h="370840">
                <a:tc>
                  <a:txBody>
                    <a:bodyPr/>
                    <a:lstStyle/>
                    <a:p>
                      <a:r>
                        <a:rPr lang="id-ID" dirty="0"/>
                        <a:t>Generalisasi</a:t>
                      </a:r>
                    </a:p>
                  </a:txBody>
                  <a:tcPr/>
                </a:tc>
                <a:tc>
                  <a:txBody>
                    <a:bodyPr/>
                    <a:lstStyle/>
                    <a:p>
                      <a:pPr algn="just"/>
                      <a:r>
                        <a:rPr lang="id-ID" dirty="0"/>
                        <a:t>Jika</a:t>
                      </a:r>
                      <a:r>
                        <a:rPr lang="id-ID" baseline="0" dirty="0"/>
                        <a:t> segi empat mempunyai sepasang sisi sejajar, maka segi empat itu mempunyai sepasang sisi yang kongruen.</a:t>
                      </a:r>
                      <a:endParaRPr lang="id-ID" dirty="0"/>
                    </a:p>
                  </a:txBody>
                  <a:tcPr/>
                </a:tc>
                <a:extLst>
                  <a:ext uri="{0D108BD9-81ED-4DB2-BD59-A6C34878D82A}">
                    <a16:rowId xmlns:a16="http://schemas.microsoft.com/office/drawing/2014/main" val="10000"/>
                  </a:ext>
                </a:extLst>
              </a:tr>
            </a:tbl>
          </a:graphicData>
        </a:graphic>
      </p:graphicFrame>
      <p:grpSp>
        <p:nvGrpSpPr>
          <p:cNvPr id="10" name="Group 9"/>
          <p:cNvGrpSpPr/>
          <p:nvPr/>
        </p:nvGrpSpPr>
        <p:grpSpPr>
          <a:xfrm>
            <a:off x="3809999" y="4161204"/>
            <a:ext cx="3259537" cy="1875200"/>
            <a:chOff x="3741760" y="4151652"/>
            <a:chExt cx="3259537" cy="1875200"/>
          </a:xfrm>
        </p:grpSpPr>
        <p:sp>
          <p:nvSpPr>
            <p:cNvPr id="5" name="Flowchart: Manual Input 4"/>
            <p:cNvSpPr/>
            <p:nvPr/>
          </p:nvSpPr>
          <p:spPr>
            <a:xfrm rot="5400000">
              <a:off x="4715299" y="3744948"/>
              <a:ext cx="1310185" cy="2688608"/>
            </a:xfrm>
            <a:prstGeom prst="flowChartManualInpu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id-ID">
                <a:ln w="0"/>
                <a:solidFill>
                  <a:schemeClr val="tx1"/>
                </a:solidFill>
                <a:effectLst>
                  <a:outerShdw blurRad="38100" dist="19050" dir="2700000" algn="tl" rotWithShape="0">
                    <a:schemeClr val="dk1">
                      <a:alpha val="40000"/>
                    </a:schemeClr>
                  </a:outerShdw>
                </a:effectLst>
              </a:endParaRPr>
            </a:p>
          </p:txBody>
        </p:sp>
        <p:sp>
          <p:nvSpPr>
            <p:cNvPr id="6" name="Rectangle 5"/>
            <p:cNvSpPr/>
            <p:nvPr/>
          </p:nvSpPr>
          <p:spPr>
            <a:xfrm>
              <a:off x="3780430" y="5712953"/>
              <a:ext cx="382137" cy="3138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solidFill>
                    <a:schemeClr val="tx1"/>
                  </a:solidFill>
                </a:rPr>
                <a:t>A</a:t>
              </a:r>
            </a:p>
          </p:txBody>
        </p:sp>
        <p:sp>
          <p:nvSpPr>
            <p:cNvPr id="7" name="Rectangle 6"/>
            <p:cNvSpPr/>
            <p:nvPr/>
          </p:nvSpPr>
          <p:spPr>
            <a:xfrm>
              <a:off x="6048232" y="4151652"/>
              <a:ext cx="382137" cy="3138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solidFill>
                    <a:schemeClr val="tx1"/>
                  </a:solidFill>
                </a:rPr>
                <a:t>C</a:t>
              </a:r>
            </a:p>
          </p:txBody>
        </p:sp>
        <p:sp>
          <p:nvSpPr>
            <p:cNvPr id="8" name="Rectangle 7"/>
            <p:cNvSpPr/>
            <p:nvPr/>
          </p:nvSpPr>
          <p:spPr>
            <a:xfrm>
              <a:off x="3741760" y="4216706"/>
              <a:ext cx="382137" cy="3138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solidFill>
                    <a:schemeClr val="tx1"/>
                  </a:solidFill>
                </a:rPr>
                <a:t>B</a:t>
              </a:r>
            </a:p>
          </p:txBody>
        </p:sp>
        <p:sp>
          <p:nvSpPr>
            <p:cNvPr id="9" name="Rectangle 8"/>
            <p:cNvSpPr/>
            <p:nvPr/>
          </p:nvSpPr>
          <p:spPr>
            <a:xfrm>
              <a:off x="6619160" y="5712953"/>
              <a:ext cx="382137" cy="3138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solidFill>
                    <a:schemeClr val="tx1"/>
                  </a:solidFill>
                </a:rPr>
                <a:t>D</a:t>
              </a:r>
            </a:p>
          </p:txBody>
        </p:sp>
      </p:grpSp>
      <p:graphicFrame>
        <p:nvGraphicFramePr>
          <p:cNvPr id="11" name="Table 10"/>
          <p:cNvGraphicFramePr>
            <a:graphicFrameLocks noGrp="1"/>
          </p:cNvGraphicFramePr>
          <p:nvPr>
            <p:extLst>
              <p:ext uri="{D42A27DB-BD31-4B8C-83A1-F6EECF244321}">
                <p14:modId xmlns:p14="http://schemas.microsoft.com/office/powerpoint/2010/main" val="2514306443"/>
              </p:ext>
            </p:extLst>
          </p:nvPr>
        </p:nvGraphicFramePr>
        <p:xfrm>
          <a:off x="1051424" y="3375911"/>
          <a:ext cx="9009040" cy="640080"/>
        </p:xfrm>
        <a:graphic>
          <a:graphicData uri="http://schemas.openxmlformats.org/drawingml/2006/table">
            <a:tbl>
              <a:tblPr firstRow="1" bandRow="1">
                <a:tableStyleId>{2D5ABB26-0587-4C30-8999-92F81FD0307C}</a:tableStyleId>
              </a:tblPr>
              <a:tblGrid>
                <a:gridCol w="2060266">
                  <a:extLst>
                    <a:ext uri="{9D8B030D-6E8A-4147-A177-3AD203B41FA5}">
                      <a16:colId xmlns:a16="http://schemas.microsoft.com/office/drawing/2014/main" val="20000"/>
                    </a:ext>
                  </a:extLst>
                </a:gridCol>
                <a:gridCol w="6948774">
                  <a:extLst>
                    <a:ext uri="{9D8B030D-6E8A-4147-A177-3AD203B41FA5}">
                      <a16:colId xmlns:a16="http://schemas.microsoft.com/office/drawing/2014/main" val="20001"/>
                    </a:ext>
                  </a:extLst>
                </a:gridCol>
              </a:tblGrid>
              <a:tr h="370840">
                <a:tc>
                  <a:txBody>
                    <a:bodyPr/>
                    <a:lstStyle/>
                    <a:p>
                      <a:r>
                        <a:rPr lang="id-ID" dirty="0"/>
                        <a:t>Counter Example</a:t>
                      </a:r>
                    </a:p>
                  </a:txBody>
                  <a:tcPr/>
                </a:tc>
                <a:tc>
                  <a:txBody>
                    <a:bodyPr/>
                    <a:lstStyle/>
                    <a:p>
                      <a:pPr algn="just"/>
                      <a:r>
                        <a:rPr lang="id-ID" dirty="0"/>
                        <a:t>Segi</a:t>
                      </a:r>
                      <a:r>
                        <a:rPr lang="id-ID" baseline="0" dirty="0"/>
                        <a:t> empat ABCD dengan BC//AD, tetapi tidak sepasang sisipun yang kongruen.</a:t>
                      </a:r>
                      <a:endParaRPr lang="id-ID" dirty="0"/>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082529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Penalaran geometri</a:t>
            </a:r>
          </a:p>
        </p:txBody>
      </p:sp>
      <p:sp>
        <p:nvSpPr>
          <p:cNvPr id="3" name="Content Placeholder 2"/>
          <p:cNvSpPr>
            <a:spLocks noGrp="1"/>
          </p:cNvSpPr>
          <p:nvPr>
            <p:ph idx="1"/>
          </p:nvPr>
        </p:nvSpPr>
        <p:spPr/>
        <p:txBody>
          <a:bodyPr/>
          <a:lstStyle/>
          <a:p>
            <a:r>
              <a:rPr lang="en-US" sz="2000" i="1" dirty="0">
                <a:solidFill>
                  <a:srgbClr val="0070C0"/>
                </a:solidFill>
              </a:rPr>
              <a:t>Example</a:t>
            </a:r>
            <a:r>
              <a:rPr lang="id-ID" sz="2000" i="1" dirty="0">
                <a:solidFill>
                  <a:srgbClr val="0070C0"/>
                </a:solidFill>
              </a:rPr>
              <a:t> </a:t>
            </a:r>
            <a:r>
              <a:rPr lang="en-US" sz="2000" i="1" dirty="0">
                <a:solidFill>
                  <a:srgbClr val="0070C0"/>
                </a:solidFill>
              </a:rPr>
              <a:t>3</a:t>
            </a:r>
            <a:endParaRPr lang="id-ID" sz="2000" i="1" dirty="0">
              <a:solidFill>
                <a:srgbClr val="0070C0"/>
              </a:solidFill>
            </a:endParaRPr>
          </a:p>
          <a:p>
            <a:endParaRPr lang="id-ID" dirty="0"/>
          </a:p>
        </p:txBody>
      </p:sp>
      <p:graphicFrame>
        <p:nvGraphicFramePr>
          <p:cNvPr id="4" name="Table 3"/>
          <p:cNvGraphicFramePr>
            <a:graphicFrameLocks noGrp="1"/>
          </p:cNvGraphicFramePr>
          <p:nvPr>
            <p:extLst>
              <p:ext uri="{D42A27DB-BD31-4B8C-83A1-F6EECF244321}">
                <p14:modId xmlns:p14="http://schemas.microsoft.com/office/powerpoint/2010/main" val="1298269768"/>
              </p:ext>
            </p:extLst>
          </p:nvPr>
        </p:nvGraphicFramePr>
        <p:xfrm>
          <a:off x="1024128" y="2799431"/>
          <a:ext cx="9009040" cy="370840"/>
        </p:xfrm>
        <a:graphic>
          <a:graphicData uri="http://schemas.openxmlformats.org/drawingml/2006/table">
            <a:tbl>
              <a:tblPr firstRow="1" bandRow="1">
                <a:tableStyleId>{2D5ABB26-0587-4C30-8999-92F81FD0307C}</a:tableStyleId>
              </a:tblPr>
              <a:tblGrid>
                <a:gridCol w="2060265">
                  <a:extLst>
                    <a:ext uri="{9D8B030D-6E8A-4147-A177-3AD203B41FA5}">
                      <a16:colId xmlns:a16="http://schemas.microsoft.com/office/drawing/2014/main" val="20000"/>
                    </a:ext>
                  </a:extLst>
                </a:gridCol>
                <a:gridCol w="6948775">
                  <a:extLst>
                    <a:ext uri="{9D8B030D-6E8A-4147-A177-3AD203B41FA5}">
                      <a16:colId xmlns:a16="http://schemas.microsoft.com/office/drawing/2014/main" val="20001"/>
                    </a:ext>
                  </a:extLst>
                </a:gridCol>
              </a:tblGrid>
              <a:tr h="370840">
                <a:tc>
                  <a:txBody>
                    <a:bodyPr/>
                    <a:lstStyle/>
                    <a:p>
                      <a:r>
                        <a:rPr lang="id-ID" dirty="0"/>
                        <a:t>Generalisasi</a:t>
                      </a:r>
                    </a:p>
                  </a:txBody>
                  <a:tcPr/>
                </a:tc>
                <a:tc>
                  <a:txBody>
                    <a:bodyPr/>
                    <a:lstStyle/>
                    <a:p>
                      <a:pPr algn="just"/>
                      <a:r>
                        <a:rPr lang="id-ID" dirty="0"/>
                        <a:t>Jika</a:t>
                      </a:r>
                      <a:r>
                        <a:rPr lang="id-ID" baseline="0" dirty="0"/>
                        <a:t> segitiga mempunyai sudut siku-siku, maka dua sisinya kongruen.</a:t>
                      </a:r>
                      <a:endParaRPr lang="id-ID" dirty="0"/>
                    </a:p>
                  </a:txBody>
                  <a:tcPr/>
                </a:tc>
                <a:extLst>
                  <a:ext uri="{0D108BD9-81ED-4DB2-BD59-A6C34878D82A}">
                    <a16:rowId xmlns:a16="http://schemas.microsoft.com/office/drawing/2014/main" val="10000"/>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3945038920"/>
              </p:ext>
            </p:extLst>
          </p:nvPr>
        </p:nvGraphicFramePr>
        <p:xfrm>
          <a:off x="1051424" y="3375911"/>
          <a:ext cx="9009040" cy="640080"/>
        </p:xfrm>
        <a:graphic>
          <a:graphicData uri="http://schemas.openxmlformats.org/drawingml/2006/table">
            <a:tbl>
              <a:tblPr firstRow="1" bandRow="1">
                <a:tableStyleId>{2D5ABB26-0587-4C30-8999-92F81FD0307C}</a:tableStyleId>
              </a:tblPr>
              <a:tblGrid>
                <a:gridCol w="2073913">
                  <a:extLst>
                    <a:ext uri="{9D8B030D-6E8A-4147-A177-3AD203B41FA5}">
                      <a16:colId xmlns:a16="http://schemas.microsoft.com/office/drawing/2014/main" val="20000"/>
                    </a:ext>
                  </a:extLst>
                </a:gridCol>
                <a:gridCol w="6935127">
                  <a:extLst>
                    <a:ext uri="{9D8B030D-6E8A-4147-A177-3AD203B41FA5}">
                      <a16:colId xmlns:a16="http://schemas.microsoft.com/office/drawing/2014/main" val="20001"/>
                    </a:ext>
                  </a:extLst>
                </a:gridCol>
              </a:tblGrid>
              <a:tr h="370840">
                <a:tc>
                  <a:txBody>
                    <a:bodyPr/>
                    <a:lstStyle/>
                    <a:p>
                      <a:r>
                        <a:rPr lang="id-ID" dirty="0"/>
                        <a:t>Counter Example</a:t>
                      </a:r>
                    </a:p>
                  </a:txBody>
                  <a:tcPr/>
                </a:tc>
                <a:tc>
                  <a:txBody>
                    <a:bodyPr/>
                    <a:lstStyle/>
                    <a:p>
                      <a:pPr algn="just"/>
                      <a:r>
                        <a:rPr lang="id-ID" dirty="0"/>
                        <a:t>Segitiga ABC mempunyai</a:t>
                      </a:r>
                      <a:r>
                        <a:rPr lang="id-ID" baseline="0" dirty="0"/>
                        <a:t> sudut siku-siku di B tetapi tidak ada sisinya yang konruen</a:t>
                      </a:r>
                      <a:endParaRPr lang="id-ID" dirty="0"/>
                    </a:p>
                  </a:txBody>
                  <a:tcPr/>
                </a:tc>
                <a:extLst>
                  <a:ext uri="{0D108BD9-81ED-4DB2-BD59-A6C34878D82A}">
                    <a16:rowId xmlns:a16="http://schemas.microsoft.com/office/drawing/2014/main" val="10000"/>
                  </a:ext>
                </a:extLst>
              </a:tr>
            </a:tbl>
          </a:graphicData>
        </a:graphic>
      </p:graphicFrame>
      <p:grpSp>
        <p:nvGrpSpPr>
          <p:cNvPr id="16" name="Group 15"/>
          <p:cNvGrpSpPr/>
          <p:nvPr/>
        </p:nvGrpSpPr>
        <p:grpSpPr>
          <a:xfrm>
            <a:off x="3603010" y="4313511"/>
            <a:ext cx="3220875" cy="1875066"/>
            <a:chOff x="3603010" y="4313511"/>
            <a:chExt cx="3220875" cy="1875066"/>
          </a:xfrm>
        </p:grpSpPr>
        <p:sp>
          <p:nvSpPr>
            <p:cNvPr id="12" name="Right Triangle 11"/>
            <p:cNvSpPr/>
            <p:nvPr/>
          </p:nvSpPr>
          <p:spPr>
            <a:xfrm>
              <a:off x="3875966" y="4531057"/>
              <a:ext cx="2715904" cy="1419367"/>
            </a:xfrm>
            <a:prstGeom prst="rtTriangl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id-ID"/>
            </a:p>
          </p:txBody>
        </p:sp>
        <p:sp>
          <p:nvSpPr>
            <p:cNvPr id="13" name="Rectangle 12"/>
            <p:cNvSpPr/>
            <p:nvPr/>
          </p:nvSpPr>
          <p:spPr>
            <a:xfrm>
              <a:off x="3603010" y="4313511"/>
              <a:ext cx="382137" cy="3138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solidFill>
                    <a:schemeClr val="tx1"/>
                  </a:solidFill>
                </a:rPr>
                <a:t>C</a:t>
              </a:r>
            </a:p>
          </p:txBody>
        </p:sp>
        <p:sp>
          <p:nvSpPr>
            <p:cNvPr id="14" name="Rectangle 13"/>
            <p:cNvSpPr/>
            <p:nvPr/>
          </p:nvSpPr>
          <p:spPr>
            <a:xfrm>
              <a:off x="6441748" y="5874678"/>
              <a:ext cx="382137" cy="3138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solidFill>
                    <a:schemeClr val="tx1"/>
                  </a:solidFill>
                </a:rPr>
                <a:t>A</a:t>
              </a:r>
            </a:p>
          </p:txBody>
        </p:sp>
        <p:sp>
          <p:nvSpPr>
            <p:cNvPr id="15" name="Rectangle 14"/>
            <p:cNvSpPr/>
            <p:nvPr/>
          </p:nvSpPr>
          <p:spPr>
            <a:xfrm>
              <a:off x="3630303" y="5872630"/>
              <a:ext cx="382137" cy="3138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solidFill>
                    <a:schemeClr val="tx1"/>
                  </a:solidFill>
                </a:rPr>
                <a:t>B</a:t>
              </a:r>
            </a:p>
          </p:txBody>
        </p:sp>
      </p:grpSp>
    </p:spTree>
    <p:extLst>
      <p:ext uri="{BB962C8B-B14F-4D97-AF65-F5344CB8AC3E}">
        <p14:creationId xmlns:p14="http://schemas.microsoft.com/office/powerpoint/2010/main" val="3163873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500" fill="hold"/>
                                        <p:tgtEl>
                                          <p:spTgt spid="16"/>
                                        </p:tgtEl>
                                        <p:attrNameLst>
                                          <p:attrName>ppt_x</p:attrName>
                                        </p:attrNameLst>
                                      </p:cBhvr>
                                      <p:tavLst>
                                        <p:tav tm="0">
                                          <p:val>
                                            <p:strVal val="#ppt_x"/>
                                          </p:val>
                                        </p:tav>
                                        <p:tav tm="100000">
                                          <p:val>
                                            <p:strVal val="#ppt_x"/>
                                          </p:val>
                                        </p:tav>
                                      </p:tavLst>
                                    </p:anim>
                                    <p:anim calcmode="lin" valueType="num">
                                      <p:cBhvr additive="base">
                                        <p:cTn id="2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Penalaran geometri</a:t>
            </a:r>
          </a:p>
        </p:txBody>
      </p:sp>
      <p:sp>
        <p:nvSpPr>
          <p:cNvPr id="3" name="Content Placeholder 2"/>
          <p:cNvSpPr>
            <a:spLocks noGrp="1"/>
          </p:cNvSpPr>
          <p:nvPr>
            <p:ph idx="1"/>
          </p:nvPr>
        </p:nvSpPr>
        <p:spPr/>
        <p:txBody>
          <a:bodyPr>
            <a:noAutofit/>
          </a:bodyPr>
          <a:lstStyle/>
          <a:p>
            <a:pPr>
              <a:lnSpc>
                <a:spcPct val="100000"/>
              </a:lnSpc>
              <a:spcBef>
                <a:spcPts val="0"/>
              </a:spcBef>
              <a:spcAft>
                <a:spcPts val="0"/>
              </a:spcAft>
            </a:pPr>
            <a:r>
              <a:rPr lang="id-ID" sz="2400" b="1" u="sng" dirty="0"/>
              <a:t>Penalaran Deduktif (Deductive Reasoning)</a:t>
            </a:r>
          </a:p>
          <a:p>
            <a:pPr>
              <a:lnSpc>
                <a:spcPct val="100000"/>
              </a:lnSpc>
              <a:spcBef>
                <a:spcPts val="0"/>
              </a:spcBef>
              <a:spcAft>
                <a:spcPts val="0"/>
              </a:spcAft>
            </a:pPr>
            <a:r>
              <a:rPr lang="id-ID" sz="2400" dirty="0"/>
              <a:t>Generalisasi dengan penalaran induktif lemah dan tidak meyakinkan, maka </a:t>
            </a:r>
            <a:r>
              <a:rPr lang="id-ID" sz="2400" i="1" dirty="0"/>
              <a:t>tidak diakui </a:t>
            </a:r>
            <a:r>
              <a:rPr lang="id-ID" sz="2400" dirty="0"/>
              <a:t>dalam matematika dalam mencari jalan mendapatkan generalisasi. </a:t>
            </a:r>
          </a:p>
          <a:p>
            <a:pPr>
              <a:lnSpc>
                <a:spcPct val="100000"/>
              </a:lnSpc>
              <a:spcBef>
                <a:spcPts val="0"/>
              </a:spcBef>
              <a:spcAft>
                <a:spcPts val="0"/>
              </a:spcAft>
            </a:pPr>
            <a:r>
              <a:rPr lang="id-ID" sz="2400" dirty="0"/>
              <a:t>Generalisasi itu harus dibuktikan secara deduktif.</a:t>
            </a:r>
          </a:p>
          <a:p>
            <a:pPr>
              <a:lnSpc>
                <a:spcPct val="100000"/>
              </a:lnSpc>
              <a:spcBef>
                <a:spcPts val="0"/>
              </a:spcBef>
              <a:spcAft>
                <a:spcPts val="0"/>
              </a:spcAft>
            </a:pPr>
            <a:r>
              <a:rPr lang="id-ID" sz="2400" dirty="0"/>
              <a:t>Tiga langkah Penalaran Deduktif:</a:t>
            </a:r>
          </a:p>
          <a:p>
            <a:pPr>
              <a:lnSpc>
                <a:spcPct val="100000"/>
              </a:lnSpc>
              <a:spcBef>
                <a:spcPts val="0"/>
              </a:spcBef>
              <a:spcAft>
                <a:spcPts val="0"/>
              </a:spcAft>
            </a:pPr>
            <a:r>
              <a:rPr lang="id-ID" sz="2400" dirty="0"/>
              <a:t>1. Membuat pernyataan umum. Misal : semua kucing adalah hewan berkaki empat</a:t>
            </a:r>
          </a:p>
          <a:p>
            <a:pPr>
              <a:lnSpc>
                <a:spcPct val="100000"/>
              </a:lnSpc>
              <a:spcBef>
                <a:spcPts val="0"/>
              </a:spcBef>
              <a:spcAft>
                <a:spcPts val="0"/>
              </a:spcAft>
            </a:pPr>
            <a:r>
              <a:rPr lang="id-ID" sz="2400" dirty="0"/>
              <a:t>2. Membuat pernyataan khusus. Misal : semua anggora adalah kucing</a:t>
            </a:r>
          </a:p>
          <a:p>
            <a:pPr>
              <a:lnSpc>
                <a:spcPct val="100000"/>
              </a:lnSpc>
              <a:spcBef>
                <a:spcPts val="0"/>
              </a:spcBef>
              <a:spcAft>
                <a:spcPts val="0"/>
              </a:spcAft>
            </a:pPr>
            <a:r>
              <a:rPr lang="id-ID" sz="2400" dirty="0"/>
              <a:t>3. Membuat deduksi. Misal : semua anggora adalah hewan berkaki empat</a:t>
            </a:r>
          </a:p>
        </p:txBody>
      </p:sp>
    </p:spTree>
    <p:extLst>
      <p:ext uri="{BB962C8B-B14F-4D97-AF65-F5344CB8AC3E}">
        <p14:creationId xmlns:p14="http://schemas.microsoft.com/office/powerpoint/2010/main" val="2388446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Pendahuluan geometri</a:t>
            </a:r>
          </a:p>
        </p:txBody>
      </p:sp>
      <p:sp>
        <p:nvSpPr>
          <p:cNvPr id="3" name="Content Placeholder 2"/>
          <p:cNvSpPr>
            <a:spLocks noGrp="1"/>
          </p:cNvSpPr>
          <p:nvPr>
            <p:ph idx="1"/>
          </p:nvPr>
        </p:nvSpPr>
        <p:spPr/>
        <p:txBody>
          <a:bodyPr>
            <a:noAutofit/>
          </a:bodyPr>
          <a:lstStyle/>
          <a:p>
            <a:pPr marL="0" indent="0">
              <a:buNone/>
            </a:pPr>
            <a:r>
              <a:rPr lang="id-ID" sz="2400" dirty="0"/>
              <a:t>Geometri mempelajari titik, garis, bidang dan benda-benda ruang serta sifat-sifat-nya, ukuran-ukurannya dan hubungannya satu sama lain.</a:t>
            </a:r>
          </a:p>
          <a:p>
            <a:pPr marL="0" indent="0" algn="just">
              <a:lnSpc>
                <a:spcPct val="110000"/>
              </a:lnSpc>
              <a:buNone/>
            </a:pPr>
            <a:r>
              <a:rPr lang="id-ID" sz="2400" dirty="0"/>
              <a:t>Banyak fakta dalam aljabar dibuktian dalam geometri. </a:t>
            </a:r>
            <a:endParaRPr lang="en-US" sz="2400" dirty="0"/>
          </a:p>
          <a:p>
            <a:pPr marL="0" indent="0" algn="just">
              <a:lnSpc>
                <a:spcPct val="110000"/>
              </a:lnSpc>
              <a:buNone/>
            </a:pPr>
            <a:r>
              <a:rPr lang="en-US" sz="2400" i="1" dirty="0">
                <a:solidFill>
                  <a:schemeClr val="accent2"/>
                </a:solidFill>
              </a:rPr>
              <a:t>Example.</a:t>
            </a:r>
            <a:r>
              <a:rPr lang="en-US" sz="2400" dirty="0"/>
              <a:t> </a:t>
            </a:r>
            <a:r>
              <a:rPr lang="en-US" sz="2400" i="1" dirty="0"/>
              <a:t>K</a:t>
            </a:r>
            <a:r>
              <a:rPr lang="id-ID" sz="2400" i="1" dirty="0"/>
              <a:t>uadrat hipotenusa segitiga siku-siku sama dengan jumlah kuadrat dua sisi yang lain.</a:t>
            </a:r>
          </a:p>
          <a:p>
            <a:pPr marL="0" indent="0" algn="just">
              <a:lnSpc>
                <a:spcPct val="110000"/>
              </a:lnSpc>
              <a:buNone/>
            </a:pPr>
            <a:r>
              <a:rPr lang="en-US" sz="2400" dirty="0" err="1"/>
              <a:t>Geometri</a:t>
            </a:r>
            <a:r>
              <a:rPr lang="en-US" sz="2400" dirty="0"/>
              <a:t> </a:t>
            </a:r>
            <a:r>
              <a:rPr lang="en-US" sz="2400" dirty="0" err="1"/>
              <a:t>adalah</a:t>
            </a:r>
            <a:r>
              <a:rPr lang="en-US" sz="2400" dirty="0"/>
              <a:t> </a:t>
            </a:r>
            <a:r>
              <a:rPr lang="en-US" sz="2400" dirty="0" err="1"/>
              <a:t>ilmu</a:t>
            </a:r>
            <a:r>
              <a:rPr lang="en-US" sz="2400" dirty="0"/>
              <a:t> (</a:t>
            </a:r>
            <a:r>
              <a:rPr lang="en-US" sz="2400" dirty="0" err="1"/>
              <a:t>sains</a:t>
            </a:r>
            <a:r>
              <a:rPr lang="en-US" sz="2400" dirty="0"/>
              <a:t>) yang </a:t>
            </a:r>
            <a:r>
              <a:rPr lang="en-US" sz="2400" dirty="0" err="1"/>
              <a:t>tidak</a:t>
            </a:r>
            <a:r>
              <a:rPr lang="en-US" sz="2400" dirty="0"/>
              <a:t> </a:t>
            </a:r>
            <a:r>
              <a:rPr lang="en-US" sz="2400" dirty="0" err="1"/>
              <a:t>hanya</a:t>
            </a:r>
            <a:r>
              <a:rPr lang="en-US" sz="2400" dirty="0"/>
              <a:t> </a:t>
            </a:r>
            <a:r>
              <a:rPr lang="en-US" sz="2400" dirty="0" err="1"/>
              <a:t>mementingkan</a:t>
            </a:r>
            <a:r>
              <a:rPr lang="en-US" sz="2400" dirty="0"/>
              <a:t> </a:t>
            </a:r>
            <a:r>
              <a:rPr lang="en-US" sz="2400" dirty="0" err="1"/>
              <a:t>jawaban</a:t>
            </a:r>
            <a:r>
              <a:rPr lang="en-US" sz="2400" dirty="0"/>
              <a:t> </a:t>
            </a:r>
            <a:r>
              <a:rPr lang="en-US" sz="2400" dirty="0" err="1"/>
              <a:t>tetapi</a:t>
            </a:r>
            <a:r>
              <a:rPr lang="en-US" sz="2400" dirty="0"/>
              <a:t> </a:t>
            </a:r>
            <a:r>
              <a:rPr lang="en-US" sz="2400" dirty="0" err="1"/>
              <a:t>juga</a:t>
            </a:r>
            <a:r>
              <a:rPr lang="en-US" sz="2400" dirty="0"/>
              <a:t> “</a:t>
            </a:r>
            <a:r>
              <a:rPr lang="en-US" sz="2400" dirty="0" err="1"/>
              <a:t>bagaimana</a:t>
            </a:r>
            <a:r>
              <a:rPr lang="en-US" sz="2400" dirty="0"/>
              <a:t>” </a:t>
            </a:r>
            <a:r>
              <a:rPr lang="en-US" sz="2400" dirty="0" err="1"/>
              <a:t>dan</a:t>
            </a:r>
            <a:r>
              <a:rPr lang="en-US" sz="2400" dirty="0"/>
              <a:t> “</a:t>
            </a:r>
            <a:r>
              <a:rPr lang="en-US" sz="2400" dirty="0" err="1"/>
              <a:t>mengapa</a:t>
            </a:r>
            <a:r>
              <a:rPr lang="en-US" sz="2400" dirty="0"/>
              <a:t>” </a:t>
            </a:r>
            <a:r>
              <a:rPr lang="en-US" sz="2400" dirty="0" err="1"/>
              <a:t>menjawab</a:t>
            </a:r>
            <a:r>
              <a:rPr lang="en-US" sz="2400" dirty="0"/>
              <a:t> </a:t>
            </a:r>
            <a:r>
              <a:rPr lang="en-US" sz="2400" dirty="0" err="1"/>
              <a:t>seperti</a:t>
            </a:r>
            <a:r>
              <a:rPr lang="en-US" sz="2400" dirty="0"/>
              <a:t> </a:t>
            </a:r>
            <a:r>
              <a:rPr lang="en-US" sz="2400" dirty="0" err="1"/>
              <a:t>itu</a:t>
            </a:r>
            <a:r>
              <a:rPr lang="id-ID" sz="2400" dirty="0"/>
              <a:t>.</a:t>
            </a:r>
          </a:p>
        </p:txBody>
      </p:sp>
    </p:spTree>
    <p:custDataLst>
      <p:tags r:id="rId1"/>
    </p:custDataLst>
    <p:extLst>
      <p:ext uri="{BB962C8B-B14F-4D97-AF65-F5344CB8AC3E}">
        <p14:creationId xmlns:p14="http://schemas.microsoft.com/office/powerpoint/2010/main" val="1076327721"/>
      </p:ext>
    </p:extLst>
  </p:cSld>
  <p:clrMapOvr>
    <a:masterClrMapping/>
  </p:clrMapOvr>
  <mc:AlternateContent xmlns:mc="http://schemas.openxmlformats.org/markup-compatibility/2006" xmlns:p14="http://schemas.microsoft.com/office/powerpoint/2010/main">
    <mc:Choice Requires="p14">
      <p:transition spd="slow" p14:dur="2000" advTm="12683"/>
    </mc:Choice>
    <mc:Fallback xmlns="">
      <p:transition spd="slow" advTm="1268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Penalaran geometri</a:t>
            </a:r>
          </a:p>
        </p:txBody>
      </p:sp>
      <p:sp>
        <p:nvSpPr>
          <p:cNvPr id="3" name="Content Placeholder 2"/>
          <p:cNvSpPr>
            <a:spLocks noGrp="1"/>
          </p:cNvSpPr>
          <p:nvPr>
            <p:ph idx="1"/>
          </p:nvPr>
        </p:nvSpPr>
        <p:spPr/>
        <p:txBody>
          <a:bodyPr>
            <a:noAutofit/>
          </a:bodyPr>
          <a:lstStyle/>
          <a:p>
            <a:pPr>
              <a:lnSpc>
                <a:spcPct val="100000"/>
              </a:lnSpc>
              <a:spcBef>
                <a:spcPts val="0"/>
              </a:spcBef>
              <a:spcAft>
                <a:spcPts val="0"/>
              </a:spcAft>
            </a:pPr>
            <a:r>
              <a:rPr lang="id-ID" sz="2400" b="1" u="sng" dirty="0"/>
              <a:t>Observasi</a:t>
            </a:r>
          </a:p>
          <a:p>
            <a:pPr>
              <a:lnSpc>
                <a:spcPct val="100000"/>
              </a:lnSpc>
              <a:spcBef>
                <a:spcPts val="0"/>
              </a:spcBef>
              <a:spcAft>
                <a:spcPts val="0"/>
              </a:spcAft>
            </a:pPr>
            <a:r>
              <a:rPr lang="id-ID" sz="2400" dirty="0"/>
              <a:t>Observasi (pengamatan) tidak bisa dijadikan bukti.</a:t>
            </a:r>
          </a:p>
          <a:p>
            <a:pPr>
              <a:lnSpc>
                <a:spcPct val="100000"/>
              </a:lnSpc>
              <a:spcBef>
                <a:spcPts val="0"/>
              </a:spcBef>
              <a:spcAft>
                <a:spcPts val="0"/>
              </a:spcAft>
            </a:pPr>
            <a:r>
              <a:rPr lang="id-ID" sz="2400" dirty="0"/>
              <a:t>Apa yang terlihat memberikan arti yang berbeda</a:t>
            </a:r>
          </a:p>
          <a:p>
            <a:pPr>
              <a:lnSpc>
                <a:spcPct val="100000"/>
              </a:lnSpc>
              <a:spcBef>
                <a:spcPts val="0"/>
              </a:spcBef>
              <a:spcAft>
                <a:spcPts val="0"/>
              </a:spcAft>
            </a:pPr>
            <a:endParaRPr lang="id-ID" sz="2400" dirty="0"/>
          </a:p>
          <a:p>
            <a:pPr>
              <a:lnSpc>
                <a:spcPct val="100000"/>
              </a:lnSpc>
              <a:spcBef>
                <a:spcPts val="0"/>
              </a:spcBef>
              <a:spcAft>
                <a:spcPts val="0"/>
              </a:spcAft>
            </a:pPr>
            <a:endParaRPr lang="id-ID" sz="2400" dirty="0"/>
          </a:p>
          <a:p>
            <a:pPr>
              <a:lnSpc>
                <a:spcPct val="100000"/>
              </a:lnSpc>
            </a:pPr>
            <a:endParaRPr lang="id-ID" sz="2400" dirty="0"/>
          </a:p>
          <a:p>
            <a:pPr>
              <a:lnSpc>
                <a:spcPct val="100000"/>
              </a:lnSpc>
            </a:pPr>
            <a:endParaRPr lang="id-ID" sz="2400" dirty="0"/>
          </a:p>
          <a:p>
            <a:pPr>
              <a:lnSpc>
                <a:spcPct val="100000"/>
              </a:lnSpc>
            </a:pPr>
            <a:endParaRPr lang="id-ID" sz="2400" dirty="0"/>
          </a:p>
          <a:p>
            <a:pPr>
              <a:lnSpc>
                <a:spcPct val="100000"/>
              </a:lnSpc>
            </a:pPr>
            <a:endParaRPr lang="id-ID" sz="2400" dirty="0"/>
          </a:p>
        </p:txBody>
      </p:sp>
      <p:grpSp>
        <p:nvGrpSpPr>
          <p:cNvPr id="64" name="Group 63"/>
          <p:cNvGrpSpPr/>
          <p:nvPr/>
        </p:nvGrpSpPr>
        <p:grpSpPr>
          <a:xfrm>
            <a:off x="2154142" y="4146416"/>
            <a:ext cx="7780210" cy="984915"/>
            <a:chOff x="1171503" y="3807725"/>
            <a:chExt cx="7780210" cy="984915"/>
          </a:xfrm>
        </p:grpSpPr>
        <p:grpSp>
          <p:nvGrpSpPr>
            <p:cNvPr id="65" name="Group 64"/>
            <p:cNvGrpSpPr/>
            <p:nvPr/>
          </p:nvGrpSpPr>
          <p:grpSpPr>
            <a:xfrm>
              <a:off x="1285161" y="4065667"/>
              <a:ext cx="1173708" cy="218365"/>
              <a:chOff x="1296537" y="3916907"/>
              <a:chExt cx="1173708" cy="218365"/>
            </a:xfrm>
          </p:grpSpPr>
          <p:cxnSp>
            <p:nvCxnSpPr>
              <p:cNvPr id="78" name="Straight Connector 77"/>
              <p:cNvCxnSpPr/>
              <p:nvPr/>
            </p:nvCxnSpPr>
            <p:spPr>
              <a:xfrm>
                <a:off x="1296537" y="4026090"/>
                <a:ext cx="117370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flipH="1">
                <a:off x="1296537" y="3916907"/>
                <a:ext cx="136478" cy="109183"/>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1296537" y="4026090"/>
                <a:ext cx="136478" cy="10918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flipH="1">
                <a:off x="2347415" y="4026090"/>
                <a:ext cx="122830" cy="10918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flipH="1" flipV="1">
                <a:off x="2347415" y="3916907"/>
                <a:ext cx="122830" cy="109183"/>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66" name="Group 65"/>
            <p:cNvGrpSpPr/>
            <p:nvPr/>
          </p:nvGrpSpPr>
          <p:grpSpPr>
            <a:xfrm>
              <a:off x="1171503" y="4546980"/>
              <a:ext cx="1446663" cy="232012"/>
              <a:chOff x="1173707" y="4353636"/>
              <a:chExt cx="1446663" cy="232012"/>
            </a:xfrm>
          </p:grpSpPr>
          <p:cxnSp>
            <p:nvCxnSpPr>
              <p:cNvPr id="73" name="Straight Connector 72"/>
              <p:cNvCxnSpPr/>
              <p:nvPr/>
            </p:nvCxnSpPr>
            <p:spPr>
              <a:xfrm>
                <a:off x="1298809" y="4478742"/>
                <a:ext cx="117370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flipV="1">
                <a:off x="2470245" y="4353636"/>
                <a:ext cx="150125" cy="12510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2470245" y="4478742"/>
                <a:ext cx="136477" cy="10690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flipH="1" flipV="1">
                <a:off x="1187355" y="4353636"/>
                <a:ext cx="109182" cy="12510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flipH="1">
                <a:off x="1173707" y="4478742"/>
                <a:ext cx="122830" cy="10690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67" name="Straight Connector 66"/>
            <p:cNvCxnSpPr/>
            <p:nvPr/>
          </p:nvCxnSpPr>
          <p:spPr>
            <a:xfrm flipV="1">
              <a:off x="4309797" y="4772704"/>
              <a:ext cx="926955" cy="380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68" name="Parallelogram 67"/>
            <p:cNvSpPr/>
            <p:nvPr/>
          </p:nvSpPr>
          <p:spPr>
            <a:xfrm>
              <a:off x="6933063" y="3821373"/>
              <a:ext cx="627797" cy="971267"/>
            </a:xfrm>
            <a:prstGeom prst="parallelogram">
              <a:avLst/>
            </a:prstGeom>
            <a:ln w="28575">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d-ID"/>
            </a:p>
          </p:txBody>
        </p:sp>
        <p:cxnSp>
          <p:nvCxnSpPr>
            <p:cNvPr id="69" name="Straight Connector 68"/>
            <p:cNvCxnSpPr/>
            <p:nvPr/>
          </p:nvCxnSpPr>
          <p:spPr>
            <a:xfrm flipH="1">
              <a:off x="6933063" y="3807725"/>
              <a:ext cx="627798" cy="984915"/>
            </a:xfrm>
            <a:prstGeom prst="line">
              <a:avLst/>
            </a:prstGeom>
            <a:ln w="28575">
              <a:solidFill>
                <a:srgbClr val="FF0000"/>
              </a:solidFill>
            </a:ln>
          </p:spPr>
          <p:style>
            <a:lnRef idx="1">
              <a:schemeClr val="dk1"/>
            </a:lnRef>
            <a:fillRef idx="0">
              <a:schemeClr val="dk1"/>
            </a:fillRef>
            <a:effectRef idx="0">
              <a:schemeClr val="dk1"/>
            </a:effectRef>
            <a:fontRef idx="minor">
              <a:schemeClr val="tx1"/>
            </a:fontRef>
          </p:style>
        </p:cxnSp>
        <p:sp>
          <p:nvSpPr>
            <p:cNvPr id="70" name="Parallelogram 69"/>
            <p:cNvSpPr/>
            <p:nvPr/>
          </p:nvSpPr>
          <p:spPr>
            <a:xfrm>
              <a:off x="7765577" y="3807725"/>
              <a:ext cx="1186136" cy="971267"/>
            </a:xfrm>
            <a:prstGeom prst="parallelogram">
              <a:avLst/>
            </a:prstGeom>
            <a:ln w="28575">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d-ID"/>
            </a:p>
          </p:txBody>
        </p:sp>
        <p:cxnSp>
          <p:nvCxnSpPr>
            <p:cNvPr id="71" name="Straight Connector 70"/>
            <p:cNvCxnSpPr/>
            <p:nvPr/>
          </p:nvCxnSpPr>
          <p:spPr>
            <a:xfrm>
              <a:off x="8014202" y="3821373"/>
              <a:ext cx="706717" cy="968991"/>
            </a:xfrm>
            <a:prstGeom prst="line">
              <a:avLst/>
            </a:prstGeom>
            <a:ln w="28575">
              <a:solidFill>
                <a:srgbClr val="FF0000"/>
              </a:solidFill>
            </a:ln>
          </p:spPr>
          <p:style>
            <a:lnRef idx="1">
              <a:schemeClr val="dk1"/>
            </a:lnRef>
            <a:fillRef idx="0">
              <a:schemeClr val="dk1"/>
            </a:fillRef>
            <a:effectRef idx="0">
              <a:schemeClr val="dk1"/>
            </a:effectRef>
            <a:fontRef idx="minor">
              <a:schemeClr val="tx1"/>
            </a:fontRef>
          </p:style>
        </p:cxnSp>
        <p:cxnSp>
          <p:nvCxnSpPr>
            <p:cNvPr id="72" name="Straight Connector 71"/>
            <p:cNvCxnSpPr/>
            <p:nvPr/>
          </p:nvCxnSpPr>
          <p:spPr>
            <a:xfrm flipV="1">
              <a:off x="4786810" y="3821373"/>
              <a:ext cx="3554" cy="9360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997416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4"/>
                                        </p:tgtEl>
                                        <p:attrNameLst>
                                          <p:attrName>style.visibility</p:attrName>
                                        </p:attrNameLst>
                                      </p:cBhvr>
                                      <p:to>
                                        <p:strVal val="visible"/>
                                      </p:to>
                                    </p:set>
                                    <p:anim calcmode="lin" valueType="num">
                                      <p:cBhvr additive="base">
                                        <p:cTn id="25" dur="500" fill="hold"/>
                                        <p:tgtEl>
                                          <p:spTgt spid="64"/>
                                        </p:tgtEl>
                                        <p:attrNameLst>
                                          <p:attrName>ppt_x</p:attrName>
                                        </p:attrNameLst>
                                      </p:cBhvr>
                                      <p:tavLst>
                                        <p:tav tm="0">
                                          <p:val>
                                            <p:strVal val="#ppt_x"/>
                                          </p:val>
                                        </p:tav>
                                        <p:tav tm="100000">
                                          <p:val>
                                            <p:strVal val="#ppt_x"/>
                                          </p:val>
                                        </p:tav>
                                      </p:tavLst>
                                    </p:anim>
                                    <p:anim calcmode="lin" valueType="num">
                                      <p:cBhvr additive="base">
                                        <p:cTn id="26" dur="500" fill="hold"/>
                                        <p:tgtEl>
                                          <p:spTgt spid="6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Penalaran geometri</a:t>
            </a:r>
          </a:p>
        </p:txBody>
      </p:sp>
      <p:sp>
        <p:nvSpPr>
          <p:cNvPr id="3" name="Content Placeholder 2"/>
          <p:cNvSpPr>
            <a:spLocks noGrp="1"/>
          </p:cNvSpPr>
          <p:nvPr>
            <p:ph idx="1"/>
          </p:nvPr>
        </p:nvSpPr>
        <p:spPr/>
        <p:txBody>
          <a:bodyPr>
            <a:noAutofit/>
          </a:bodyPr>
          <a:lstStyle/>
          <a:p>
            <a:pPr>
              <a:lnSpc>
                <a:spcPct val="100000"/>
              </a:lnSpc>
              <a:spcBef>
                <a:spcPts val="0"/>
              </a:spcBef>
              <a:spcAft>
                <a:spcPts val="0"/>
              </a:spcAft>
            </a:pPr>
            <a:r>
              <a:rPr lang="id-ID" sz="2400" b="1" u="sng" dirty="0"/>
              <a:t>Pengukuran</a:t>
            </a:r>
          </a:p>
          <a:p>
            <a:pPr>
              <a:lnSpc>
                <a:spcPct val="100000"/>
              </a:lnSpc>
              <a:spcBef>
                <a:spcPts val="0"/>
              </a:spcBef>
              <a:spcAft>
                <a:spcPts val="0"/>
              </a:spcAft>
            </a:pPr>
            <a:r>
              <a:rPr lang="id-ID" sz="2400" dirty="0"/>
              <a:t>Pengukuran tidak bisa dijadikan bukti.</a:t>
            </a:r>
          </a:p>
          <a:p>
            <a:pPr>
              <a:lnSpc>
                <a:spcPct val="100000"/>
              </a:lnSpc>
              <a:spcBef>
                <a:spcPts val="0"/>
              </a:spcBef>
              <a:spcAft>
                <a:spcPts val="0"/>
              </a:spcAft>
            </a:pPr>
            <a:r>
              <a:rPr lang="id-ID" sz="2400" dirty="0"/>
              <a:t>Pengukuran hanya diterapkan pada sedikit kasus</a:t>
            </a:r>
          </a:p>
          <a:p>
            <a:pPr>
              <a:lnSpc>
                <a:spcPct val="100000"/>
              </a:lnSpc>
              <a:spcBef>
                <a:spcPts val="0"/>
              </a:spcBef>
              <a:spcAft>
                <a:spcPts val="0"/>
              </a:spcAft>
            </a:pPr>
            <a:r>
              <a:rPr lang="id-ID" sz="2400" dirty="0"/>
              <a:t>Kesimpulan yang bisa diambil belum </a:t>
            </a:r>
            <a:r>
              <a:rPr lang="id-ID" sz="2400"/>
              <a:t>tentu tepat </a:t>
            </a:r>
            <a:r>
              <a:rPr lang="id-ID" sz="2400" dirty="0"/>
              <a:t>karena hanya merupakan perkiraan dan hampiran, tergantung pada ketelitian alat ukur &amp; kecermatan pengamat.</a:t>
            </a:r>
            <a:endParaRPr lang="id-ID" sz="2400" b="1" u="sng" dirty="0"/>
          </a:p>
          <a:p>
            <a:pPr>
              <a:lnSpc>
                <a:spcPct val="100000"/>
              </a:lnSpc>
              <a:spcBef>
                <a:spcPts val="0"/>
              </a:spcBef>
              <a:spcAft>
                <a:spcPts val="0"/>
              </a:spcAft>
            </a:pPr>
            <a:r>
              <a:rPr lang="id-ID" sz="2400" b="1" u="sng" dirty="0"/>
              <a:t>Eksperimen</a:t>
            </a:r>
          </a:p>
          <a:p>
            <a:pPr>
              <a:lnSpc>
                <a:spcPct val="100000"/>
              </a:lnSpc>
              <a:spcBef>
                <a:spcPts val="0"/>
              </a:spcBef>
              <a:spcAft>
                <a:spcPts val="0"/>
              </a:spcAft>
            </a:pPr>
            <a:r>
              <a:rPr lang="id-ID" sz="2400" dirty="0"/>
              <a:t>Eksperimen tidak bisa dijadikan bukti</a:t>
            </a:r>
          </a:p>
          <a:p>
            <a:pPr>
              <a:lnSpc>
                <a:spcPct val="100000"/>
              </a:lnSpc>
              <a:spcBef>
                <a:spcPts val="0"/>
              </a:spcBef>
              <a:spcAft>
                <a:spcPts val="0"/>
              </a:spcAft>
            </a:pPr>
            <a:r>
              <a:rPr lang="id-ID" sz="2400" dirty="0"/>
              <a:t>Kesimpulan yang dihasilkan hanya merupakan kemungkinan. Probabilitas kejadiannya tergantung situasi dan waktu dilakukannya proses eksperimentasi.  </a:t>
            </a:r>
          </a:p>
          <a:p>
            <a:pPr>
              <a:lnSpc>
                <a:spcPct val="100000"/>
              </a:lnSpc>
              <a:spcBef>
                <a:spcPts val="0"/>
              </a:spcBef>
              <a:spcAft>
                <a:spcPts val="0"/>
              </a:spcAft>
            </a:pPr>
            <a:r>
              <a:rPr lang="id-ID" sz="2400" dirty="0"/>
              <a:t> </a:t>
            </a:r>
          </a:p>
        </p:txBody>
      </p:sp>
    </p:spTree>
    <p:extLst>
      <p:ext uri="{BB962C8B-B14F-4D97-AF65-F5344CB8AC3E}">
        <p14:creationId xmlns:p14="http://schemas.microsoft.com/office/powerpoint/2010/main" val="372933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Penalaran geometri</a:t>
            </a:r>
          </a:p>
        </p:txBody>
      </p:sp>
      <p:sp>
        <p:nvSpPr>
          <p:cNvPr id="3" name="Content Placeholder 2"/>
          <p:cNvSpPr>
            <a:spLocks noGrp="1"/>
          </p:cNvSpPr>
          <p:nvPr>
            <p:ph idx="1"/>
          </p:nvPr>
        </p:nvSpPr>
        <p:spPr/>
        <p:txBody>
          <a:bodyPr>
            <a:normAutofit/>
          </a:bodyPr>
          <a:lstStyle/>
          <a:p>
            <a:r>
              <a:rPr lang="id-ID" sz="2400" dirty="0"/>
              <a:t>Proses Penalaran Deduktif :</a:t>
            </a:r>
          </a:p>
          <a:p>
            <a:r>
              <a:rPr lang="id-ID" sz="2400" dirty="0"/>
              <a:t>1. Mulai dengan kondisi yang diketahui (hipotesis)</a:t>
            </a:r>
          </a:p>
          <a:p>
            <a:r>
              <a:rPr lang="id-ID" sz="2400" dirty="0"/>
              <a:t>2. Gunakan logika, definisi, postulat atau teorema yang sudah dibuktikan untuk membenarkan urutan pernyataan atau langkah yang menuntun ke hasil yang diinginkan.</a:t>
            </a:r>
          </a:p>
          <a:p>
            <a:r>
              <a:rPr lang="id-ID" sz="2400" dirty="0"/>
              <a:t>3. Buat kesimpulan</a:t>
            </a:r>
          </a:p>
          <a:p>
            <a:endParaRPr lang="id-ID" sz="2400" dirty="0"/>
          </a:p>
        </p:txBody>
      </p:sp>
    </p:spTree>
    <p:extLst>
      <p:ext uri="{BB962C8B-B14F-4D97-AF65-F5344CB8AC3E}">
        <p14:creationId xmlns:p14="http://schemas.microsoft.com/office/powerpoint/2010/main" val="2903554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Penalaran geometri</a:t>
            </a:r>
          </a:p>
        </p:txBody>
      </p:sp>
      <p:sp>
        <p:nvSpPr>
          <p:cNvPr id="3" name="Content Placeholder 2"/>
          <p:cNvSpPr>
            <a:spLocks noGrp="1"/>
          </p:cNvSpPr>
          <p:nvPr>
            <p:ph idx="1"/>
          </p:nvPr>
        </p:nvSpPr>
        <p:spPr/>
        <p:txBody>
          <a:bodyPr>
            <a:normAutofit/>
          </a:bodyPr>
          <a:lstStyle/>
          <a:p>
            <a:r>
              <a:rPr lang="id-ID" sz="2400" dirty="0"/>
              <a:t>Pembuktian deduktif bisa menggunakan tabel berikut :</a:t>
            </a:r>
          </a:p>
          <a:p>
            <a:endParaRPr lang="id-ID" sz="2400" dirty="0"/>
          </a:p>
        </p:txBody>
      </p:sp>
      <p:graphicFrame>
        <p:nvGraphicFramePr>
          <p:cNvPr id="4" name="Table 3"/>
          <p:cNvGraphicFramePr>
            <a:graphicFrameLocks noGrp="1"/>
          </p:cNvGraphicFramePr>
          <p:nvPr>
            <p:extLst>
              <p:ext uri="{D42A27DB-BD31-4B8C-83A1-F6EECF244321}">
                <p14:modId xmlns:p14="http://schemas.microsoft.com/office/powerpoint/2010/main" val="1275137634"/>
              </p:ext>
            </p:extLst>
          </p:nvPr>
        </p:nvGraphicFramePr>
        <p:xfrm>
          <a:off x="3233002" y="2944250"/>
          <a:ext cx="4819178" cy="2656840"/>
        </p:xfrm>
        <a:graphic>
          <a:graphicData uri="http://schemas.openxmlformats.org/drawingml/2006/table">
            <a:tbl>
              <a:tblPr firstRow="1" bandRow="1">
                <a:tableStyleId>{073A0DAA-6AF3-43AB-8588-CEC1D06C72B9}</a:tableStyleId>
              </a:tblPr>
              <a:tblGrid>
                <a:gridCol w="2409589">
                  <a:extLst>
                    <a:ext uri="{9D8B030D-6E8A-4147-A177-3AD203B41FA5}">
                      <a16:colId xmlns:a16="http://schemas.microsoft.com/office/drawing/2014/main" val="20000"/>
                    </a:ext>
                  </a:extLst>
                </a:gridCol>
                <a:gridCol w="2409589">
                  <a:extLst>
                    <a:ext uri="{9D8B030D-6E8A-4147-A177-3AD203B41FA5}">
                      <a16:colId xmlns:a16="http://schemas.microsoft.com/office/drawing/2014/main" val="20001"/>
                    </a:ext>
                  </a:extLst>
                </a:gridCol>
              </a:tblGrid>
              <a:tr h="370840">
                <a:tc>
                  <a:txBody>
                    <a:bodyPr/>
                    <a:lstStyle/>
                    <a:p>
                      <a:pPr algn="ctr"/>
                      <a:r>
                        <a:rPr lang="id-ID" dirty="0"/>
                        <a:t>Pernyataan</a:t>
                      </a:r>
                    </a:p>
                  </a:txBody>
                  <a:tcPr/>
                </a:tc>
                <a:tc>
                  <a:txBody>
                    <a:bodyPr/>
                    <a:lstStyle/>
                    <a:p>
                      <a:pPr algn="ctr"/>
                      <a:r>
                        <a:rPr lang="id-ID" dirty="0"/>
                        <a:t>Alasan</a:t>
                      </a:r>
                    </a:p>
                  </a:txBody>
                  <a:tcPr/>
                </a:tc>
                <a:extLst>
                  <a:ext uri="{0D108BD9-81ED-4DB2-BD59-A6C34878D82A}">
                    <a16:rowId xmlns:a16="http://schemas.microsoft.com/office/drawing/2014/main" val="10000"/>
                  </a:ext>
                </a:extLst>
              </a:tr>
              <a:tr h="370840">
                <a:tc>
                  <a:txBody>
                    <a:bodyPr/>
                    <a:lstStyle/>
                    <a:p>
                      <a:r>
                        <a:rPr lang="id-ID" dirty="0"/>
                        <a:t>1.  </a:t>
                      </a:r>
                    </a:p>
                    <a:p>
                      <a:r>
                        <a:rPr lang="id-ID" dirty="0"/>
                        <a:t>2.</a:t>
                      </a:r>
                    </a:p>
                    <a:p>
                      <a:r>
                        <a:rPr lang="id-ID" dirty="0"/>
                        <a:t>3.</a:t>
                      </a:r>
                    </a:p>
                    <a:p>
                      <a:r>
                        <a:rPr lang="id-ID" dirty="0"/>
                        <a:t>.</a:t>
                      </a:r>
                    </a:p>
                    <a:p>
                      <a:r>
                        <a:rPr lang="id-ID" dirty="0"/>
                        <a:t>.</a:t>
                      </a:r>
                    </a:p>
                    <a:p>
                      <a:r>
                        <a:rPr lang="id-ID" dirty="0"/>
                        <a:t>.</a:t>
                      </a:r>
                    </a:p>
                    <a:p>
                      <a:r>
                        <a:rPr lang="id-ID" dirty="0"/>
                        <a:t>dst</a:t>
                      </a:r>
                    </a:p>
                  </a:txBody>
                  <a:tcPr/>
                </a:tc>
                <a:tc>
                  <a:txBody>
                    <a:bodyPr/>
                    <a:lstStyle/>
                    <a:p>
                      <a:r>
                        <a:rPr lang="id-ID" dirty="0"/>
                        <a:t>1. Diketahui</a:t>
                      </a:r>
                    </a:p>
                    <a:p>
                      <a:r>
                        <a:rPr lang="id-ID" dirty="0"/>
                        <a:t>2.</a:t>
                      </a:r>
                    </a:p>
                    <a:p>
                      <a:r>
                        <a:rPr lang="id-ID" dirty="0"/>
                        <a:t>3.</a:t>
                      </a:r>
                    </a:p>
                    <a:p>
                      <a:r>
                        <a:rPr lang="id-ID" dirty="0"/>
                        <a:t>.</a:t>
                      </a:r>
                    </a:p>
                    <a:p>
                      <a:r>
                        <a:rPr lang="id-ID" dirty="0"/>
                        <a:t>.</a:t>
                      </a:r>
                    </a:p>
                    <a:p>
                      <a:r>
                        <a:rPr lang="id-ID" dirty="0"/>
                        <a:t>.</a:t>
                      </a:r>
                    </a:p>
                    <a:p>
                      <a:r>
                        <a:rPr lang="id-ID" dirty="0"/>
                        <a:t>dst</a:t>
                      </a:r>
                    </a:p>
                    <a:p>
                      <a:endParaRPr lang="id-ID"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908667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Latihan</a:t>
            </a:r>
          </a:p>
        </p:txBody>
      </p:sp>
      <p:sp>
        <p:nvSpPr>
          <p:cNvPr id="3" name="Content Placeholder 2"/>
          <p:cNvSpPr>
            <a:spLocks noGrp="1"/>
          </p:cNvSpPr>
          <p:nvPr>
            <p:ph idx="1"/>
          </p:nvPr>
        </p:nvSpPr>
        <p:spPr/>
        <p:txBody>
          <a:bodyPr>
            <a:normAutofit/>
          </a:bodyPr>
          <a:lstStyle/>
          <a:p>
            <a:r>
              <a:rPr lang="id-ID" sz="2400" dirty="0"/>
              <a:t>Kerjakan!</a:t>
            </a:r>
          </a:p>
          <a:p>
            <a:r>
              <a:rPr lang="id-ID" sz="2400" dirty="0"/>
              <a:t>1. Segitiga di bawah ini mempunyai dua sisi yang kongruen</a:t>
            </a:r>
          </a:p>
          <a:p>
            <a:endParaRPr lang="id-ID" sz="2400" dirty="0"/>
          </a:p>
          <a:p>
            <a:endParaRPr lang="id-ID" sz="2400" dirty="0"/>
          </a:p>
          <a:p>
            <a:endParaRPr lang="id-ID" sz="2400" dirty="0"/>
          </a:p>
          <a:p>
            <a:endParaRPr lang="id-ID" sz="2400" dirty="0"/>
          </a:p>
          <a:p>
            <a:r>
              <a:rPr lang="id-ID" sz="2400" dirty="0"/>
              <a:t>Ukurlah sudut-sudut dihadapan sisi yang kongruen. Apakah setiap pasang sudut itu kongruen satu sama lain ? Buatlah generalisasi dari situasi ini!</a:t>
            </a:r>
          </a:p>
        </p:txBody>
      </p:sp>
      <p:grpSp>
        <p:nvGrpSpPr>
          <p:cNvPr id="16" name="Group 15"/>
          <p:cNvGrpSpPr/>
          <p:nvPr/>
        </p:nvGrpSpPr>
        <p:grpSpPr>
          <a:xfrm>
            <a:off x="1225365" y="3276911"/>
            <a:ext cx="8817789" cy="1707294"/>
            <a:chOff x="1225365" y="3276911"/>
            <a:chExt cx="8817789" cy="1707294"/>
          </a:xfrm>
        </p:grpSpPr>
        <p:sp>
          <p:nvSpPr>
            <p:cNvPr id="4" name="Isosceles Triangle 3"/>
            <p:cNvSpPr/>
            <p:nvPr/>
          </p:nvSpPr>
          <p:spPr>
            <a:xfrm>
              <a:off x="1225365" y="3701317"/>
              <a:ext cx="1650834" cy="1282888"/>
            </a:xfrm>
            <a:prstGeom prst="triangl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Isosceles Triangle 4"/>
            <p:cNvSpPr/>
            <p:nvPr/>
          </p:nvSpPr>
          <p:spPr>
            <a:xfrm rot="1179605">
              <a:off x="3777256" y="3427650"/>
              <a:ext cx="896173" cy="1501385"/>
            </a:xfrm>
            <a:prstGeom prst="triangl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Isosceles Triangle 5"/>
            <p:cNvSpPr/>
            <p:nvPr/>
          </p:nvSpPr>
          <p:spPr>
            <a:xfrm rot="19132145">
              <a:off x="5246673" y="3276911"/>
              <a:ext cx="1538549" cy="1702568"/>
            </a:xfrm>
            <a:prstGeom prst="triangl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Isosceles Triangle 6"/>
            <p:cNvSpPr/>
            <p:nvPr/>
          </p:nvSpPr>
          <p:spPr>
            <a:xfrm rot="449502">
              <a:off x="7879772" y="3889794"/>
              <a:ext cx="2163382" cy="905934"/>
            </a:xfrm>
            <a:prstGeom prst="triangl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 name="Oval 7"/>
            <p:cNvSpPr/>
            <p:nvPr/>
          </p:nvSpPr>
          <p:spPr>
            <a:xfrm>
              <a:off x="1569493" y="4297679"/>
              <a:ext cx="108000" cy="10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 name="Oval 8"/>
            <p:cNvSpPr/>
            <p:nvPr/>
          </p:nvSpPr>
          <p:spPr>
            <a:xfrm>
              <a:off x="2393052" y="4271974"/>
              <a:ext cx="108000" cy="10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 name="Oval 9"/>
            <p:cNvSpPr/>
            <p:nvPr/>
          </p:nvSpPr>
          <p:spPr>
            <a:xfrm>
              <a:off x="3923881" y="4069532"/>
              <a:ext cx="108000" cy="10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1" name="Oval 10"/>
            <p:cNvSpPr/>
            <p:nvPr/>
          </p:nvSpPr>
          <p:spPr>
            <a:xfrm>
              <a:off x="4376534" y="4221932"/>
              <a:ext cx="108000" cy="10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2" name="Oval 11"/>
            <p:cNvSpPr/>
            <p:nvPr/>
          </p:nvSpPr>
          <p:spPr>
            <a:xfrm>
              <a:off x="5657150" y="4274252"/>
              <a:ext cx="108000" cy="10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3" name="Oval 12"/>
            <p:cNvSpPr/>
            <p:nvPr/>
          </p:nvSpPr>
          <p:spPr>
            <a:xfrm>
              <a:off x="6150749" y="3771555"/>
              <a:ext cx="108000" cy="10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4" name="Oval 13"/>
            <p:cNvSpPr/>
            <p:nvPr/>
          </p:nvSpPr>
          <p:spPr>
            <a:xfrm>
              <a:off x="8254776" y="4278801"/>
              <a:ext cx="108000" cy="10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5" name="Oval 14"/>
            <p:cNvSpPr/>
            <p:nvPr/>
          </p:nvSpPr>
          <p:spPr>
            <a:xfrm>
              <a:off x="9417110" y="4322017"/>
              <a:ext cx="108000" cy="10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spTree>
    <p:extLst>
      <p:ext uri="{BB962C8B-B14F-4D97-AF65-F5344CB8AC3E}">
        <p14:creationId xmlns:p14="http://schemas.microsoft.com/office/powerpoint/2010/main" val="42900375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Latihan</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id-ID" sz="2400" dirty="0"/>
                  <a:t>2. Titik P, Q dan R kolinier. PR = 7, PQ = 11 dan RQ = 4. titik manakah yang berada di antara dua titik lainnya ?</a:t>
                </a:r>
              </a:p>
              <a:p>
                <a:r>
                  <a:rPr lang="id-ID" sz="2400" dirty="0"/>
                  <a:t>3. Jika </a:t>
                </a:r>
                <a14:m>
                  <m:oMath xmlns:m="http://schemas.openxmlformats.org/officeDocument/2006/math">
                    <m:r>
                      <m:rPr>
                        <m:sty m:val="p"/>
                      </m:rPr>
                      <a:rPr lang="id-ID" sz="2400" b="0" i="0" smtClean="0">
                        <a:latin typeface="Cambria Math" panose="02040503050406030204" pitchFamily="18" charset="0"/>
                        <a:ea typeface="Cambria Math" panose="02040503050406030204" pitchFamily="18" charset="0"/>
                      </a:rPr>
                      <m:t>u</m:t>
                    </m:r>
                    <m:r>
                      <a:rPr lang="id-ID" sz="2400" i="1" smtClean="0">
                        <a:latin typeface="Cambria Math" panose="02040503050406030204" pitchFamily="18" charset="0"/>
                        <a:ea typeface="Cambria Math" panose="02040503050406030204" pitchFamily="18" charset="0"/>
                      </a:rPr>
                      <m:t>∠</m:t>
                    </m:r>
                    <m:r>
                      <a:rPr lang="id-ID" sz="2400" b="0" i="1" smtClean="0">
                        <a:latin typeface="Cambria Math" panose="02040503050406030204" pitchFamily="18" charset="0"/>
                        <a:ea typeface="Cambria Math" panose="02040503050406030204" pitchFamily="18" charset="0"/>
                      </a:rPr>
                      <m:t>𝐴𝐹𝐶</m:t>
                    </m:r>
                    <m:r>
                      <a:rPr lang="id-ID" sz="2400" b="0" i="1" smtClean="0">
                        <a:latin typeface="Cambria Math" panose="02040503050406030204" pitchFamily="18" charset="0"/>
                        <a:ea typeface="Cambria Math" panose="02040503050406030204" pitchFamily="18" charset="0"/>
                      </a:rPr>
                      <m:t>=2</m:t>
                    </m:r>
                    <m:r>
                      <m:rPr>
                        <m:sty m:val="p"/>
                      </m:rPr>
                      <a:rPr lang="id-ID" sz="2400" b="0" i="0" smtClean="0">
                        <a:latin typeface="Cambria Math" panose="02040503050406030204" pitchFamily="18" charset="0"/>
                        <a:ea typeface="Cambria Math" panose="02040503050406030204" pitchFamily="18" charset="0"/>
                      </a:rPr>
                      <m:t>u</m:t>
                    </m:r>
                    <m:r>
                      <a:rPr lang="id-ID" sz="2400" b="0" i="1" smtClean="0">
                        <a:latin typeface="Cambria Math" panose="02040503050406030204" pitchFamily="18" charset="0"/>
                        <a:ea typeface="Cambria Math" panose="02040503050406030204" pitchFamily="18" charset="0"/>
                      </a:rPr>
                      <m:t>∠</m:t>
                    </m:r>
                    <m:r>
                      <a:rPr lang="id-ID" sz="2400" b="0" i="1" smtClean="0">
                        <a:latin typeface="Cambria Math" panose="02040503050406030204" pitchFamily="18" charset="0"/>
                        <a:ea typeface="Cambria Math" panose="02040503050406030204" pitchFamily="18" charset="0"/>
                      </a:rPr>
                      <m:t>𝐶𝐹𝐷</m:t>
                    </m:r>
                    <m:r>
                      <a:rPr lang="id-ID" sz="2400" b="0" i="1" smtClean="0">
                        <a:latin typeface="Cambria Math" panose="02040503050406030204" pitchFamily="18" charset="0"/>
                        <a:ea typeface="Cambria Math" panose="02040503050406030204" pitchFamily="18" charset="0"/>
                      </a:rPr>
                      <m:t>, </m:t>
                    </m:r>
                    <m:r>
                      <m:rPr>
                        <m:sty m:val="p"/>
                      </m:rPr>
                      <a:rPr lang="id-ID" sz="2400" b="0" i="0" smtClean="0">
                        <a:latin typeface="Cambria Math" panose="02040503050406030204" pitchFamily="18" charset="0"/>
                        <a:ea typeface="Cambria Math" panose="02040503050406030204" pitchFamily="18" charset="0"/>
                      </a:rPr>
                      <m:t>u</m:t>
                    </m:r>
                    <m:r>
                      <a:rPr lang="id-ID" sz="2400" b="0" i="1" smtClean="0">
                        <a:latin typeface="Cambria Math" panose="02040503050406030204" pitchFamily="18" charset="0"/>
                        <a:ea typeface="Cambria Math" panose="02040503050406030204" pitchFamily="18" charset="0"/>
                      </a:rPr>
                      <m:t>∠</m:t>
                    </m:r>
                    <m:r>
                      <a:rPr lang="id-ID" sz="2400" b="0" i="1" smtClean="0">
                        <a:latin typeface="Cambria Math" panose="02040503050406030204" pitchFamily="18" charset="0"/>
                        <a:ea typeface="Cambria Math" panose="02040503050406030204" pitchFamily="18" charset="0"/>
                      </a:rPr>
                      <m:t>𝐴𝐹𝐵</m:t>
                    </m:r>
                    <m:r>
                      <a:rPr lang="id-ID" sz="2400" b="0" i="1" smtClean="0">
                        <a:latin typeface="Cambria Math" panose="02040503050406030204" pitchFamily="18" charset="0"/>
                        <a:ea typeface="Cambria Math" panose="02040503050406030204" pitchFamily="18" charset="0"/>
                      </a:rPr>
                      <m:t>=</m:t>
                    </m:r>
                    <m:f>
                      <m:fPr>
                        <m:ctrlPr>
                          <a:rPr lang="id-ID" sz="2400" b="0" i="1" smtClean="0">
                            <a:latin typeface="Cambria Math" panose="02040503050406030204" pitchFamily="18" charset="0"/>
                            <a:ea typeface="Cambria Math" panose="02040503050406030204" pitchFamily="18" charset="0"/>
                          </a:rPr>
                        </m:ctrlPr>
                      </m:fPr>
                      <m:num>
                        <m:r>
                          <a:rPr lang="id-ID" sz="2400" b="0" i="1" smtClean="0">
                            <a:latin typeface="Cambria Math" panose="02040503050406030204" pitchFamily="18" charset="0"/>
                            <a:ea typeface="Cambria Math" panose="02040503050406030204" pitchFamily="18" charset="0"/>
                          </a:rPr>
                          <m:t>1</m:t>
                        </m:r>
                      </m:num>
                      <m:den>
                        <m:r>
                          <a:rPr lang="id-ID" sz="2400" b="0" i="1" smtClean="0">
                            <a:latin typeface="Cambria Math" panose="02040503050406030204" pitchFamily="18" charset="0"/>
                            <a:ea typeface="Cambria Math" panose="02040503050406030204" pitchFamily="18" charset="0"/>
                          </a:rPr>
                          <m:t>2</m:t>
                        </m:r>
                      </m:den>
                    </m:f>
                    <m:r>
                      <m:rPr>
                        <m:sty m:val="p"/>
                      </m:rPr>
                      <a:rPr lang="id-ID" sz="2400" b="0" i="0" smtClean="0">
                        <a:latin typeface="Cambria Math" panose="02040503050406030204" pitchFamily="18" charset="0"/>
                        <a:ea typeface="Cambria Math" panose="02040503050406030204" pitchFamily="18" charset="0"/>
                      </a:rPr>
                      <m:t>u</m:t>
                    </m:r>
                    <m:r>
                      <a:rPr lang="id-ID" sz="2400" b="0" i="1" smtClean="0">
                        <a:latin typeface="Cambria Math" panose="02040503050406030204" pitchFamily="18" charset="0"/>
                        <a:ea typeface="Cambria Math" panose="02040503050406030204" pitchFamily="18" charset="0"/>
                      </a:rPr>
                      <m:t>∠</m:t>
                    </m:r>
                    <m:r>
                      <a:rPr lang="id-ID" sz="2400" b="0" i="1" smtClean="0">
                        <a:latin typeface="Cambria Math" panose="02040503050406030204" pitchFamily="18" charset="0"/>
                        <a:ea typeface="Cambria Math" panose="02040503050406030204" pitchFamily="18" charset="0"/>
                      </a:rPr>
                      <m:t>𝐶𝐹𝐷</m:t>
                    </m:r>
                  </m:oMath>
                </a14:m>
                <a:r>
                  <a:rPr lang="id-ID" sz="2400" dirty="0"/>
                  <a:t> dan </a:t>
                </a:r>
                <a14:m>
                  <m:oMath xmlns:m="http://schemas.openxmlformats.org/officeDocument/2006/math">
                    <m:r>
                      <m:rPr>
                        <m:sty m:val="p"/>
                      </m:rPr>
                      <a:rPr lang="id-ID" sz="2400">
                        <a:latin typeface="Cambria Math" panose="02040503050406030204" pitchFamily="18" charset="0"/>
                        <a:ea typeface="Cambria Math" panose="02040503050406030204" pitchFamily="18" charset="0"/>
                      </a:rPr>
                      <m:t>u</m:t>
                    </m:r>
                    <m:r>
                      <a:rPr lang="id-ID" sz="2400" i="1" smtClean="0">
                        <a:latin typeface="Cambria Math" panose="02040503050406030204" pitchFamily="18" charset="0"/>
                        <a:ea typeface="Cambria Math" panose="02040503050406030204" pitchFamily="18" charset="0"/>
                      </a:rPr>
                      <m:t>∠</m:t>
                    </m:r>
                    <m:r>
                      <a:rPr lang="id-ID" sz="2400" b="0" i="1" smtClean="0">
                        <a:latin typeface="Cambria Math" panose="02040503050406030204" pitchFamily="18" charset="0"/>
                        <a:ea typeface="Cambria Math" panose="02040503050406030204" pitchFamily="18" charset="0"/>
                      </a:rPr>
                      <m:t>𝐴𝐹𝐷</m:t>
                    </m:r>
                    <m:r>
                      <a:rPr lang="id-ID" sz="2400" b="0" i="1" smtClean="0">
                        <a:latin typeface="Cambria Math" panose="02040503050406030204" pitchFamily="18" charset="0"/>
                        <a:ea typeface="Cambria Math" panose="02040503050406030204" pitchFamily="18" charset="0"/>
                      </a:rPr>
                      <m:t>=</m:t>
                    </m:r>
                    <m:sSup>
                      <m:sSupPr>
                        <m:ctrlPr>
                          <a:rPr lang="id-ID" sz="2400" b="0" i="1" smtClean="0">
                            <a:latin typeface="Cambria Math" panose="02040503050406030204" pitchFamily="18" charset="0"/>
                            <a:ea typeface="Cambria Math" panose="02040503050406030204" pitchFamily="18" charset="0"/>
                          </a:rPr>
                        </m:ctrlPr>
                      </m:sSupPr>
                      <m:e>
                        <m:r>
                          <a:rPr lang="id-ID" sz="2400" b="0" i="1" smtClean="0">
                            <a:latin typeface="Cambria Math" panose="02040503050406030204" pitchFamily="18" charset="0"/>
                            <a:ea typeface="Cambria Math" panose="02040503050406030204" pitchFamily="18" charset="0"/>
                          </a:rPr>
                          <m:t>114</m:t>
                        </m:r>
                      </m:e>
                      <m:sup>
                        <m:r>
                          <a:rPr lang="id-ID" sz="2400" b="0" i="1" smtClean="0">
                            <a:latin typeface="Cambria Math" panose="02040503050406030204" pitchFamily="18" charset="0"/>
                            <a:ea typeface="Cambria Math" panose="02040503050406030204" pitchFamily="18" charset="0"/>
                          </a:rPr>
                          <m:t>𝑜</m:t>
                        </m:r>
                      </m:sup>
                    </m:sSup>
                  </m:oMath>
                </a14:m>
                <a:r>
                  <a:rPr lang="id-ID" sz="2400" dirty="0"/>
                  <a:t>. Cari </a:t>
                </a:r>
                <a14:m>
                  <m:oMath xmlns:m="http://schemas.openxmlformats.org/officeDocument/2006/math">
                    <m:r>
                      <m:rPr>
                        <m:sty m:val="p"/>
                      </m:rPr>
                      <a:rPr lang="id-ID" sz="2400">
                        <a:latin typeface="Cambria Math" panose="02040503050406030204" pitchFamily="18" charset="0"/>
                        <a:ea typeface="Cambria Math" panose="02040503050406030204" pitchFamily="18" charset="0"/>
                      </a:rPr>
                      <m:t>u</m:t>
                    </m:r>
                    <m:r>
                      <a:rPr lang="id-ID" sz="2400" i="1" smtClean="0">
                        <a:latin typeface="Cambria Math" panose="02040503050406030204" pitchFamily="18" charset="0"/>
                        <a:ea typeface="Cambria Math" panose="02040503050406030204" pitchFamily="18" charset="0"/>
                      </a:rPr>
                      <m:t>∠</m:t>
                    </m:r>
                    <m:r>
                      <a:rPr lang="id-ID" sz="2400" b="0" i="1" smtClean="0">
                        <a:latin typeface="Cambria Math" panose="02040503050406030204" pitchFamily="18" charset="0"/>
                        <a:ea typeface="Cambria Math" panose="02040503050406030204" pitchFamily="18" charset="0"/>
                      </a:rPr>
                      <m:t>𝐴𝐹𝐵</m:t>
                    </m:r>
                    <m:r>
                      <a:rPr lang="id-ID" sz="2400" b="0" i="1" smtClean="0">
                        <a:latin typeface="Cambria Math" panose="02040503050406030204" pitchFamily="18" charset="0"/>
                        <a:ea typeface="Cambria Math" panose="02040503050406030204" pitchFamily="18" charset="0"/>
                      </a:rPr>
                      <m:t>,</m:t>
                    </m:r>
                    <m:r>
                      <m:rPr>
                        <m:sty m:val="p"/>
                      </m:rPr>
                      <a:rPr lang="id-ID" sz="2400">
                        <a:latin typeface="Cambria Math" panose="02040503050406030204" pitchFamily="18" charset="0"/>
                        <a:ea typeface="Cambria Math" panose="02040503050406030204" pitchFamily="18" charset="0"/>
                      </a:rPr>
                      <m:t>u</m:t>
                    </m:r>
                    <m:r>
                      <a:rPr lang="id-ID" sz="2400" i="1">
                        <a:latin typeface="Cambria Math" panose="02040503050406030204" pitchFamily="18" charset="0"/>
                        <a:ea typeface="Cambria Math" panose="02040503050406030204" pitchFamily="18" charset="0"/>
                      </a:rPr>
                      <m:t>∠</m:t>
                    </m:r>
                    <m:r>
                      <a:rPr lang="id-ID" sz="2400" b="0" i="1" smtClean="0">
                        <a:latin typeface="Cambria Math" panose="02040503050406030204" pitchFamily="18" charset="0"/>
                        <a:ea typeface="Cambria Math" panose="02040503050406030204" pitchFamily="18" charset="0"/>
                      </a:rPr>
                      <m:t>𝐵𝐹𝐶</m:t>
                    </m:r>
                  </m:oMath>
                </a14:m>
                <a:r>
                  <a:rPr lang="id-ID" sz="2400" dirty="0"/>
                  <a:t> dan </a:t>
                </a:r>
                <a14:m>
                  <m:oMath xmlns:m="http://schemas.openxmlformats.org/officeDocument/2006/math">
                    <m:r>
                      <m:rPr>
                        <m:sty m:val="p"/>
                      </m:rPr>
                      <a:rPr lang="id-ID" sz="2400">
                        <a:latin typeface="Cambria Math" panose="02040503050406030204" pitchFamily="18" charset="0"/>
                        <a:ea typeface="Cambria Math" panose="02040503050406030204" pitchFamily="18" charset="0"/>
                      </a:rPr>
                      <m:t>u</m:t>
                    </m:r>
                    <m:r>
                      <a:rPr lang="id-ID" sz="2400" i="1">
                        <a:latin typeface="Cambria Math" panose="02040503050406030204" pitchFamily="18" charset="0"/>
                        <a:ea typeface="Cambria Math" panose="02040503050406030204" pitchFamily="18" charset="0"/>
                      </a:rPr>
                      <m:t>∠</m:t>
                    </m:r>
                    <m:r>
                      <a:rPr lang="id-ID" sz="2400" b="0" i="1" smtClean="0">
                        <a:latin typeface="Cambria Math" panose="02040503050406030204" pitchFamily="18" charset="0"/>
                        <a:ea typeface="Cambria Math" panose="02040503050406030204" pitchFamily="18" charset="0"/>
                      </a:rPr>
                      <m:t>𝐶</m:t>
                    </m:r>
                    <m:r>
                      <a:rPr lang="id-ID" sz="2400" i="1">
                        <a:latin typeface="Cambria Math" panose="02040503050406030204" pitchFamily="18" charset="0"/>
                        <a:ea typeface="Cambria Math" panose="02040503050406030204" pitchFamily="18" charset="0"/>
                      </a:rPr>
                      <m:t>𝐹</m:t>
                    </m:r>
                    <m:r>
                      <a:rPr lang="id-ID" sz="2400" b="0" i="1" smtClean="0">
                        <a:latin typeface="Cambria Math" panose="02040503050406030204" pitchFamily="18" charset="0"/>
                        <a:ea typeface="Cambria Math" panose="02040503050406030204" pitchFamily="18" charset="0"/>
                      </a:rPr>
                      <m:t>𝐷</m:t>
                    </m:r>
                  </m:oMath>
                </a14:m>
                <a:r>
                  <a:rPr lang="id-ID" sz="2400" dirty="0"/>
                  <a:t>.</a:t>
                </a:r>
              </a:p>
              <a:p>
                <a:endParaRPr lang="id-ID" sz="2400" dirty="0"/>
              </a:p>
              <a:p>
                <a:endParaRPr lang="id-ID" sz="2400" dirty="0"/>
              </a:p>
              <a:p>
                <a:r>
                  <a:rPr lang="id-ID" sz="2400" dirty="0"/>
                  <a:t>4. Diketahui </a:t>
                </a:r>
                <a14:m>
                  <m:oMath xmlns:m="http://schemas.openxmlformats.org/officeDocument/2006/math">
                    <m:r>
                      <a:rPr lang="id-ID" sz="2400" i="1">
                        <a:latin typeface="Cambria Math" panose="02040503050406030204" pitchFamily="18" charset="0"/>
                      </a:rPr>
                      <m:t>∆</m:t>
                    </m:r>
                    <m:r>
                      <a:rPr lang="id-ID" sz="2400" i="1">
                        <a:latin typeface="Cambria Math" panose="02040503050406030204" pitchFamily="18" charset="0"/>
                      </a:rPr>
                      <m:t>𝐴𝐵𝐶</m:t>
                    </m:r>
                    <m:r>
                      <a:rPr lang="id-ID" sz="2400">
                        <a:latin typeface="Cambria Math" panose="02040503050406030204" pitchFamily="18" charset="0"/>
                      </a:rPr>
                      <m:t> </m:t>
                    </m:r>
                  </m:oMath>
                </a14:m>
                <a:r>
                  <a:rPr lang="id-ID" sz="2400" dirty="0"/>
                  <a:t>garis melalui A tegak lurus </a:t>
                </a:r>
                <a14:m>
                  <m:oMath xmlns:m="http://schemas.openxmlformats.org/officeDocument/2006/math">
                    <m:acc>
                      <m:accPr>
                        <m:chr m:val="⃡"/>
                        <m:ctrlPr>
                          <a:rPr lang="id-ID" sz="2400" i="1">
                            <a:latin typeface="Cambria Math" panose="02040503050406030204" pitchFamily="18" charset="0"/>
                          </a:rPr>
                        </m:ctrlPr>
                      </m:accPr>
                      <m:e>
                        <m:r>
                          <a:rPr lang="id-ID" sz="2400" i="1">
                            <a:latin typeface="Cambria Math" panose="02040503050406030204" pitchFamily="18" charset="0"/>
                          </a:rPr>
                          <m:t>𝐵𝐶</m:t>
                        </m:r>
                      </m:e>
                    </m:acc>
                  </m:oMath>
                </a14:m>
                <a:r>
                  <a:rPr lang="id-ID" sz="2400" dirty="0"/>
                  <a:t> dan garis melalui B tegak lurus </a:t>
                </a:r>
                <a14:m>
                  <m:oMath xmlns:m="http://schemas.openxmlformats.org/officeDocument/2006/math">
                    <m:acc>
                      <m:accPr>
                        <m:chr m:val="⃡"/>
                        <m:ctrlPr>
                          <a:rPr lang="id-ID" sz="2400" i="1">
                            <a:latin typeface="Cambria Math" panose="02040503050406030204" pitchFamily="18" charset="0"/>
                          </a:rPr>
                        </m:ctrlPr>
                      </m:accPr>
                      <m:e>
                        <m:r>
                          <a:rPr lang="id-ID" sz="2400" i="1">
                            <a:latin typeface="Cambria Math" panose="02040503050406030204" pitchFamily="18" charset="0"/>
                          </a:rPr>
                          <m:t>𝐴𝐶</m:t>
                        </m:r>
                      </m:e>
                    </m:acc>
                  </m:oMath>
                </a14:m>
                <a:r>
                  <a:rPr lang="id-ID" sz="2400" dirty="0"/>
                  <a:t> memotong pada suatu titik di dalam </a:t>
                </a:r>
                <a14:m>
                  <m:oMath xmlns:m="http://schemas.openxmlformats.org/officeDocument/2006/math">
                    <m:r>
                      <a:rPr lang="id-ID" sz="2400" i="1">
                        <a:latin typeface="Cambria Math" panose="02040503050406030204" pitchFamily="18" charset="0"/>
                      </a:rPr>
                      <m:t>∆</m:t>
                    </m:r>
                    <m:r>
                      <a:rPr lang="id-ID" sz="2400" i="1">
                        <a:latin typeface="Cambria Math" panose="02040503050406030204" pitchFamily="18" charset="0"/>
                      </a:rPr>
                      <m:t>𝐴𝐵𝐶</m:t>
                    </m:r>
                    <m:r>
                      <a:rPr lang="id-ID" sz="2400">
                        <a:latin typeface="Cambria Math" panose="02040503050406030204" pitchFamily="18" charset="0"/>
                      </a:rPr>
                      <m:t>.</m:t>
                    </m:r>
                  </m:oMath>
                </a14:m>
                <a:r>
                  <a:rPr lang="id-ID" sz="2400" dirty="0"/>
                  <a:t> Apakah pernyataan ini benar/salah ?. Jika salah buat </a:t>
                </a:r>
                <a:r>
                  <a:rPr lang="id-ID" sz="2400" i="1" dirty="0"/>
                  <a:t>counter example</a:t>
                </a:r>
                <a:r>
                  <a:rPr lang="id-ID" sz="2400" dirty="0"/>
                  <a:t>.</a:t>
                </a:r>
              </a:p>
              <a:p>
                <a:endParaRPr lang="id-ID" sz="24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3"/>
                <a:stretch>
                  <a:fillRect l="-522" t="-2208" r="-653" b="-2208"/>
                </a:stretch>
              </a:blipFill>
            </p:spPr>
            <p:txBody>
              <a:bodyPr/>
              <a:lstStyle/>
              <a:p>
                <a:r>
                  <a:rPr lang="en-US">
                    <a:noFill/>
                  </a:rPr>
                  <a:t> </a:t>
                </a:r>
              </a:p>
            </p:txBody>
          </p:sp>
        </mc:Fallback>
      </mc:AlternateContent>
      <p:grpSp>
        <p:nvGrpSpPr>
          <p:cNvPr id="22" name="Group 21"/>
          <p:cNvGrpSpPr/>
          <p:nvPr/>
        </p:nvGrpSpPr>
        <p:grpSpPr>
          <a:xfrm>
            <a:off x="4737752" y="4012442"/>
            <a:ext cx="2292823" cy="1218065"/>
            <a:chOff x="3575714" y="4094328"/>
            <a:chExt cx="2292823" cy="1218065"/>
          </a:xfrm>
        </p:grpSpPr>
        <p:cxnSp>
          <p:nvCxnSpPr>
            <p:cNvPr id="5" name="Straight Arrow Connector 4"/>
            <p:cNvCxnSpPr/>
            <p:nvPr/>
          </p:nvCxnSpPr>
          <p:spPr>
            <a:xfrm flipH="1" flipV="1">
              <a:off x="3671248" y="4135272"/>
              <a:ext cx="818865" cy="84616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4490113" y="4094328"/>
              <a:ext cx="259308" cy="90075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4490113" y="4394579"/>
              <a:ext cx="1105469" cy="58685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4490113" y="4981433"/>
              <a:ext cx="1378424" cy="12283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3903261" y="4380929"/>
              <a:ext cx="72000" cy="7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3" name="Oval 12"/>
            <p:cNvSpPr/>
            <p:nvPr/>
          </p:nvSpPr>
          <p:spPr>
            <a:xfrm>
              <a:off x="5202075" y="4546977"/>
              <a:ext cx="72000" cy="7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4" name="Oval 13"/>
            <p:cNvSpPr/>
            <p:nvPr/>
          </p:nvSpPr>
          <p:spPr>
            <a:xfrm>
              <a:off x="5354475" y="5013281"/>
              <a:ext cx="72000" cy="7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5" name="Oval 14"/>
            <p:cNvSpPr/>
            <p:nvPr/>
          </p:nvSpPr>
          <p:spPr>
            <a:xfrm>
              <a:off x="4619767" y="4333161"/>
              <a:ext cx="72000" cy="7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6" name="Rectangle 15"/>
            <p:cNvSpPr/>
            <p:nvPr/>
          </p:nvSpPr>
          <p:spPr>
            <a:xfrm>
              <a:off x="3575714" y="4251273"/>
              <a:ext cx="436730" cy="41626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id-ID" dirty="0"/>
                <a:t>A</a:t>
              </a:r>
            </a:p>
          </p:txBody>
        </p:sp>
        <p:sp>
          <p:nvSpPr>
            <p:cNvPr id="17" name="Rectangle 16"/>
            <p:cNvSpPr/>
            <p:nvPr/>
          </p:nvSpPr>
          <p:spPr>
            <a:xfrm>
              <a:off x="4246733" y="4142092"/>
              <a:ext cx="436730" cy="41626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id-ID" dirty="0"/>
                <a:t>B</a:t>
              </a:r>
            </a:p>
          </p:txBody>
        </p:sp>
        <p:sp>
          <p:nvSpPr>
            <p:cNvPr id="18" name="Rectangle 17"/>
            <p:cNvSpPr/>
            <p:nvPr/>
          </p:nvSpPr>
          <p:spPr>
            <a:xfrm>
              <a:off x="4872249" y="4200236"/>
              <a:ext cx="436730" cy="41626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id-ID" dirty="0"/>
                <a:t>C</a:t>
              </a:r>
            </a:p>
          </p:txBody>
        </p:sp>
        <p:sp>
          <p:nvSpPr>
            <p:cNvPr id="19" name="Rectangle 18"/>
            <p:cNvSpPr/>
            <p:nvPr/>
          </p:nvSpPr>
          <p:spPr>
            <a:xfrm>
              <a:off x="5158852" y="4648344"/>
              <a:ext cx="436730" cy="41626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id-ID" dirty="0"/>
                <a:t>D</a:t>
              </a:r>
            </a:p>
          </p:txBody>
        </p:sp>
        <p:sp>
          <p:nvSpPr>
            <p:cNvPr id="21" name="Rectangle 20"/>
            <p:cNvSpPr/>
            <p:nvPr/>
          </p:nvSpPr>
          <p:spPr>
            <a:xfrm>
              <a:off x="4219037" y="4896133"/>
              <a:ext cx="436730" cy="41626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id-ID" dirty="0"/>
                <a:t>F</a:t>
              </a:r>
            </a:p>
          </p:txBody>
        </p:sp>
      </p:grpSp>
    </p:spTree>
    <p:extLst>
      <p:ext uri="{BB962C8B-B14F-4D97-AF65-F5344CB8AC3E}">
        <p14:creationId xmlns:p14="http://schemas.microsoft.com/office/powerpoint/2010/main" val="26768850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Latihan</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sz="2400" dirty="0"/>
                  <a:t>5</a:t>
                </a:r>
                <a:r>
                  <a:rPr lang="id-ID" sz="2400" dirty="0"/>
                  <a:t>. </a:t>
                </a:r>
                <a:r>
                  <a:rPr lang="en-US" sz="2400" dirty="0" err="1"/>
                  <a:t>Titik</a:t>
                </a:r>
                <a:r>
                  <a:rPr lang="en-US" sz="2400" dirty="0"/>
                  <a:t> A, B </a:t>
                </a:r>
                <a:r>
                  <a:rPr lang="en-US" sz="2400" dirty="0" err="1"/>
                  <a:t>dan</a:t>
                </a:r>
                <a:r>
                  <a:rPr lang="en-US" sz="2400" dirty="0"/>
                  <a:t> C </a:t>
                </a:r>
                <a:r>
                  <a:rPr lang="en-US" sz="2400" dirty="0" err="1"/>
                  <a:t>segaris</a:t>
                </a:r>
                <a:r>
                  <a:rPr lang="en-US" sz="2400" dirty="0"/>
                  <a:t> </a:t>
                </a:r>
                <a:r>
                  <a:rPr lang="en-US" sz="2400" dirty="0" err="1"/>
                  <a:t>dengan</a:t>
                </a:r>
                <a:r>
                  <a:rPr lang="en-US" sz="2400" dirty="0"/>
                  <a:t> </a:t>
                </a:r>
                <a:r>
                  <a:rPr lang="en-US" sz="2400" dirty="0" err="1"/>
                  <a:t>koordinat</a:t>
                </a:r>
                <a:r>
                  <a:rPr lang="en-US" sz="2400" dirty="0"/>
                  <a:t> a, b, </a:t>
                </a:r>
                <a:r>
                  <a:rPr lang="en-US" sz="2400" dirty="0" err="1"/>
                  <a:t>dan</a:t>
                </a:r>
                <a:r>
                  <a:rPr lang="en-US" sz="2400" dirty="0"/>
                  <a:t> c. </a:t>
                </a:r>
                <a:r>
                  <a:rPr lang="en-US" sz="2400" dirty="0" err="1"/>
                  <a:t>Jika</a:t>
                </a:r>
                <a:r>
                  <a:rPr lang="en-US" sz="2400" dirty="0"/>
                  <a:t> C </a:t>
                </a:r>
                <a:r>
                  <a:rPr lang="en-US" sz="2400" dirty="0" err="1"/>
                  <a:t>diantara</a:t>
                </a:r>
                <a:r>
                  <a:rPr lang="en-US" sz="2400" dirty="0"/>
                  <a:t> A </a:t>
                </a:r>
                <a:r>
                  <a:rPr lang="en-US" sz="2400" dirty="0" err="1"/>
                  <a:t>dan</a:t>
                </a:r>
                <a:r>
                  <a:rPr lang="en-US" sz="2400" dirty="0"/>
                  <a:t> B, BC = 8 </a:t>
                </a:r>
                <a:r>
                  <a:rPr lang="en-US" sz="2400" dirty="0" err="1"/>
                  <a:t>dan</a:t>
                </a:r>
                <a:r>
                  <a:rPr lang="en-US" sz="2400" dirty="0"/>
                  <a:t> CA = 36. </a:t>
                </a:r>
                <a:r>
                  <a:rPr lang="en-US" sz="2400" dirty="0" err="1"/>
                  <a:t>tentukan</a:t>
                </a:r>
                <a:r>
                  <a:rPr lang="en-US" sz="2400" dirty="0"/>
                  <a:t> a, b </a:t>
                </a:r>
                <a:r>
                  <a:rPr lang="en-US" sz="2400" dirty="0" err="1"/>
                  <a:t>dan</a:t>
                </a:r>
                <a:r>
                  <a:rPr lang="en-US" sz="2400" dirty="0"/>
                  <a:t> c!</a:t>
                </a:r>
              </a:p>
              <a:p>
                <a:r>
                  <a:rPr lang="en-US" sz="2400" dirty="0"/>
                  <a:t>6. </a:t>
                </a:r>
                <a:r>
                  <a:rPr lang="en-US" sz="2400" dirty="0" err="1"/>
                  <a:t>Berapa</a:t>
                </a:r>
                <a:r>
                  <a:rPr lang="en-US" sz="2400" dirty="0"/>
                  <a:t> </a:t>
                </a:r>
                <a:r>
                  <a:rPr lang="en-US" sz="2400" dirty="0" err="1"/>
                  <a:t>banyak</a:t>
                </a:r>
                <a:r>
                  <a:rPr lang="en-US" sz="2400" dirty="0"/>
                  <a:t> diagonal </a:t>
                </a:r>
                <a:r>
                  <a:rPr lang="en-US" sz="2400" dirty="0" err="1"/>
                  <a:t>segi</a:t>
                </a:r>
                <a:r>
                  <a:rPr lang="en-US" sz="2400" dirty="0"/>
                  <a:t> </a:t>
                </a:r>
                <a:r>
                  <a:rPr lang="en-US" sz="2400" dirty="0" err="1"/>
                  <a:t>sepuluh</a:t>
                </a:r>
                <a:r>
                  <a:rPr lang="en-US" sz="2400" dirty="0"/>
                  <a:t> ? </a:t>
                </a:r>
                <a:r>
                  <a:rPr lang="en-US" sz="2400" dirty="0" err="1"/>
                  <a:t>Buat</a:t>
                </a:r>
                <a:r>
                  <a:rPr lang="en-US" sz="2400" dirty="0"/>
                  <a:t> </a:t>
                </a:r>
                <a:r>
                  <a:rPr lang="en-US" sz="2400" dirty="0" err="1"/>
                  <a:t>rumus</a:t>
                </a:r>
                <a:r>
                  <a:rPr lang="en-US" sz="2400" dirty="0"/>
                  <a:t> </a:t>
                </a:r>
                <a:r>
                  <a:rPr lang="en-US" sz="2400" dirty="0" err="1"/>
                  <a:t>umumnya</a:t>
                </a:r>
                <a:r>
                  <a:rPr lang="en-US" sz="2400" dirty="0"/>
                  <a:t>!</a:t>
                </a:r>
              </a:p>
              <a:p>
                <a:r>
                  <a:rPr lang="en-US" sz="2400" dirty="0"/>
                  <a:t>7. Ada </a:t>
                </a:r>
                <a:r>
                  <a:rPr lang="en-US" sz="2400" dirty="0" err="1"/>
                  <a:t>berapa</a:t>
                </a:r>
                <a:r>
                  <a:rPr lang="en-US" sz="2400" dirty="0"/>
                  <a:t> </a:t>
                </a:r>
                <a:r>
                  <a:rPr lang="en-US" sz="2400" dirty="0" err="1"/>
                  <a:t>garis</a:t>
                </a:r>
                <a:r>
                  <a:rPr lang="en-US" sz="2400" dirty="0"/>
                  <a:t> </a:t>
                </a:r>
                <a:r>
                  <a:rPr lang="en-US" sz="2400" dirty="0" err="1"/>
                  <a:t>dapat</a:t>
                </a:r>
                <a:r>
                  <a:rPr lang="en-US" sz="2400" dirty="0"/>
                  <a:t> </a:t>
                </a:r>
                <a:r>
                  <a:rPr lang="en-US" sz="2400" dirty="0" err="1"/>
                  <a:t>dibuat</a:t>
                </a:r>
                <a:r>
                  <a:rPr lang="en-US" sz="2400" dirty="0"/>
                  <a:t> </a:t>
                </a:r>
                <a:r>
                  <a:rPr lang="en-US" sz="2400" dirty="0" err="1"/>
                  <a:t>melalui</a:t>
                </a:r>
                <a:r>
                  <a:rPr lang="en-US" sz="2400" dirty="0"/>
                  <a:t> </a:t>
                </a:r>
                <a:r>
                  <a:rPr lang="en-US" sz="2400" dirty="0" err="1"/>
                  <a:t>empat</a:t>
                </a:r>
                <a:r>
                  <a:rPr lang="en-US" sz="2400" dirty="0"/>
                  <a:t> </a:t>
                </a:r>
                <a:r>
                  <a:rPr lang="en-US" sz="2400" dirty="0" err="1"/>
                  <a:t>titik</a:t>
                </a:r>
                <a:r>
                  <a:rPr lang="en-US" sz="2400" dirty="0"/>
                  <a:t> </a:t>
                </a:r>
                <a:r>
                  <a:rPr lang="en-US" sz="2400" dirty="0" err="1"/>
                  <a:t>tak</a:t>
                </a:r>
                <a:r>
                  <a:rPr lang="en-US" sz="2400" dirty="0"/>
                  <a:t> </a:t>
                </a:r>
                <a:r>
                  <a:rPr lang="en-US" sz="2400" dirty="0" err="1"/>
                  <a:t>kolinier</a:t>
                </a:r>
                <a:r>
                  <a:rPr lang="en-US" sz="2400" dirty="0"/>
                  <a:t>, Lima </a:t>
                </a:r>
                <a:r>
                  <a:rPr lang="en-US" sz="2400" dirty="0" err="1"/>
                  <a:t>titik</a:t>
                </a:r>
                <a:r>
                  <a:rPr lang="en-US" sz="2400" dirty="0"/>
                  <a:t> </a:t>
                </a:r>
                <a:r>
                  <a:rPr lang="en-US" sz="2400" dirty="0" err="1"/>
                  <a:t>tak</a:t>
                </a:r>
                <a:r>
                  <a:rPr lang="en-US" sz="2400" dirty="0"/>
                  <a:t> </a:t>
                </a:r>
                <a:r>
                  <a:rPr lang="en-US" sz="2400" dirty="0" err="1"/>
                  <a:t>kolinier</a:t>
                </a:r>
                <a:r>
                  <a:rPr lang="en-US" sz="2400" dirty="0"/>
                  <a:t>, </a:t>
                </a:r>
                <a:r>
                  <a:rPr lang="en-US" sz="2400" dirty="0" err="1"/>
                  <a:t>Enam</a:t>
                </a:r>
                <a:r>
                  <a:rPr lang="en-US" sz="2400" dirty="0"/>
                  <a:t> </a:t>
                </a:r>
                <a:r>
                  <a:rPr lang="en-US" sz="2400" dirty="0" err="1"/>
                  <a:t>titik</a:t>
                </a:r>
                <a:r>
                  <a:rPr lang="en-US" sz="2400" dirty="0"/>
                  <a:t> </a:t>
                </a:r>
                <a:r>
                  <a:rPr lang="en-US" sz="2400" dirty="0" err="1"/>
                  <a:t>dan</a:t>
                </a:r>
                <a:r>
                  <a:rPr lang="en-US" sz="2400" dirty="0"/>
                  <a:t> n </a:t>
                </a:r>
                <a:r>
                  <a:rPr lang="en-US" sz="2400" dirty="0" err="1"/>
                  <a:t>titik</a:t>
                </a:r>
                <a:r>
                  <a:rPr lang="en-US" sz="2400" dirty="0"/>
                  <a:t> ?</a:t>
                </a:r>
              </a:p>
              <a:p>
                <a:r>
                  <a:rPr lang="en-US" sz="2400" dirty="0"/>
                  <a:t>8. </a:t>
                </a:r>
                <a:r>
                  <a:rPr lang="en-US" sz="2400" dirty="0" err="1"/>
                  <a:t>Perhatikan</a:t>
                </a:r>
                <a:r>
                  <a:rPr lang="en-US" sz="2400" dirty="0"/>
                  <a:t> </a:t>
                </a:r>
                <a:r>
                  <a:rPr lang="en-US" sz="2400" dirty="0" err="1"/>
                  <a:t>gambar</a:t>
                </a:r>
                <a:r>
                  <a:rPr lang="en-US" sz="2400" dirty="0"/>
                  <a:t>! </a:t>
                </a:r>
                <a:r>
                  <a:rPr lang="en-US" sz="2400" dirty="0" err="1"/>
                  <a:t>Diketahui</a:t>
                </a:r>
                <a:r>
                  <a:rPr lang="en-US" sz="2400" dirty="0"/>
                  <a:t> </a:t>
                </a:r>
                <a14:m>
                  <m:oMath xmlns:m="http://schemas.openxmlformats.org/officeDocument/2006/math">
                    <m:acc>
                      <m:accPr>
                        <m:chr m:val="̅"/>
                        <m:ctrlPr>
                          <a:rPr lang="en-US" sz="2400" i="1" smtClean="0">
                            <a:latin typeface="Cambria Math" panose="02040503050406030204" pitchFamily="18" charset="0"/>
                          </a:rPr>
                        </m:ctrlPr>
                      </m:accPr>
                      <m:e>
                        <m:r>
                          <a:rPr lang="en-US" sz="2400" b="0" i="1" smtClean="0">
                            <a:latin typeface="Cambria Math"/>
                          </a:rPr>
                          <m:t>𝑂𝐶</m:t>
                        </m:r>
                      </m:e>
                    </m:acc>
                  </m:oMath>
                </a14:m>
                <a:r>
                  <a:rPr lang="en-US" sz="2400" dirty="0"/>
                  <a:t> </a:t>
                </a:r>
                <a:r>
                  <a:rPr lang="en-US" sz="2400" dirty="0" err="1"/>
                  <a:t>garis</a:t>
                </a:r>
                <a:r>
                  <a:rPr lang="en-US" sz="2400" dirty="0"/>
                  <a:t> </a:t>
                </a:r>
                <a:r>
                  <a:rPr lang="en-US" sz="2400" dirty="0" err="1"/>
                  <a:t>bagi</a:t>
                </a:r>
                <a:r>
                  <a:rPr lang="en-US" sz="2400" dirty="0"/>
                  <a:t> </a:t>
                </a:r>
                <a14:m>
                  <m:oMath xmlns:m="http://schemas.openxmlformats.org/officeDocument/2006/math">
                    <m:r>
                      <a:rPr lang="en-US" sz="2400" i="1" smtClean="0">
                        <a:latin typeface="Cambria Math"/>
                        <a:ea typeface="Cambria Math"/>
                      </a:rPr>
                      <m:t>∠</m:t>
                    </m:r>
                    <m:r>
                      <a:rPr lang="en-US" sz="2400" b="0" i="1" smtClean="0">
                        <a:latin typeface="Cambria Math"/>
                        <a:ea typeface="Cambria Math"/>
                      </a:rPr>
                      <m:t>𝐵𝑂𝐷</m:t>
                    </m:r>
                  </m:oMath>
                </a14:m>
                <a:r>
                  <a:rPr lang="en-US" sz="2400" dirty="0"/>
                  <a:t>. </a:t>
                </a:r>
                <a14:m>
                  <m:oMath xmlns:m="http://schemas.openxmlformats.org/officeDocument/2006/math">
                    <m:r>
                      <m:rPr>
                        <m:sty m:val="p"/>
                      </m:rPr>
                      <a:rPr lang="en-US" sz="2400" b="0" i="0" smtClean="0">
                        <a:latin typeface="Cambria Math"/>
                        <a:ea typeface="Cambria Math"/>
                      </a:rPr>
                      <m:t>u</m:t>
                    </m:r>
                    <m:r>
                      <a:rPr lang="en-US" sz="2400" i="1">
                        <a:latin typeface="Cambria Math"/>
                        <a:ea typeface="Cambria Math"/>
                      </a:rPr>
                      <m:t>∠</m:t>
                    </m:r>
                    <m:r>
                      <a:rPr lang="en-US" sz="2400" b="0" i="1" smtClean="0">
                        <a:latin typeface="Cambria Math"/>
                        <a:ea typeface="Cambria Math"/>
                      </a:rPr>
                      <m:t>𝐴𝑂𝐸</m:t>
                    </m:r>
                    <m:r>
                      <a:rPr lang="en-US" sz="2400" b="0" i="1" smtClean="0">
                        <a:latin typeface="Cambria Math"/>
                        <a:ea typeface="Cambria Math"/>
                      </a:rPr>
                      <m:t>=</m:t>
                    </m:r>
                    <m:sSup>
                      <m:sSupPr>
                        <m:ctrlPr>
                          <a:rPr lang="en-US" sz="2400" b="0" i="1" smtClean="0">
                            <a:latin typeface="Cambria Math" panose="02040503050406030204" pitchFamily="18" charset="0"/>
                            <a:ea typeface="Cambria Math"/>
                          </a:rPr>
                        </m:ctrlPr>
                      </m:sSupPr>
                      <m:e>
                        <m:r>
                          <a:rPr lang="en-US" sz="2400" b="0" i="1" smtClean="0">
                            <a:latin typeface="Cambria Math"/>
                            <a:ea typeface="Cambria Math"/>
                          </a:rPr>
                          <m:t>45</m:t>
                        </m:r>
                      </m:e>
                      <m:sup>
                        <m:r>
                          <a:rPr lang="en-US" sz="2400" b="0" i="1" smtClean="0">
                            <a:latin typeface="Cambria Math"/>
                            <a:ea typeface="Cambria Math"/>
                          </a:rPr>
                          <m:t>𝑜</m:t>
                        </m:r>
                      </m:sup>
                    </m:sSup>
                  </m:oMath>
                </a14:m>
                <a:r>
                  <a:rPr lang="en-US" sz="2400" dirty="0"/>
                  <a:t>, </a:t>
                </a:r>
                <a14:m>
                  <m:oMath xmlns:m="http://schemas.openxmlformats.org/officeDocument/2006/math">
                    <m:r>
                      <m:rPr>
                        <m:sty m:val="p"/>
                      </m:rPr>
                      <a:rPr lang="en-US" sz="2400">
                        <a:latin typeface="Cambria Math"/>
                        <a:ea typeface="Cambria Math"/>
                      </a:rPr>
                      <m:t>u</m:t>
                    </m:r>
                    <m:r>
                      <a:rPr lang="en-US" sz="2400" i="1">
                        <a:latin typeface="Cambria Math"/>
                        <a:ea typeface="Cambria Math"/>
                      </a:rPr>
                      <m:t>∠</m:t>
                    </m:r>
                    <m:r>
                      <a:rPr lang="en-US" sz="2400" i="1">
                        <a:latin typeface="Cambria Math"/>
                        <a:ea typeface="Cambria Math"/>
                      </a:rPr>
                      <m:t>𝐴𝑂𝐵</m:t>
                    </m:r>
                    <m:r>
                      <a:rPr lang="en-US" sz="2400" i="1">
                        <a:latin typeface="Cambria Math"/>
                        <a:ea typeface="Cambria Math"/>
                      </a:rPr>
                      <m:t>=</m:t>
                    </m:r>
                    <m:sSup>
                      <m:sSupPr>
                        <m:ctrlPr>
                          <a:rPr lang="en-US" sz="2400" i="1">
                            <a:latin typeface="Cambria Math" panose="02040503050406030204" pitchFamily="18" charset="0"/>
                            <a:ea typeface="Cambria Math"/>
                          </a:rPr>
                        </m:ctrlPr>
                      </m:sSupPr>
                      <m:e>
                        <m:r>
                          <a:rPr lang="en-US" sz="2400" b="0" i="1" smtClean="0">
                            <a:latin typeface="Cambria Math"/>
                            <a:ea typeface="Cambria Math"/>
                          </a:rPr>
                          <m:t>10</m:t>
                        </m:r>
                      </m:e>
                      <m:sup>
                        <m:r>
                          <a:rPr lang="en-US" sz="2400" i="1">
                            <a:latin typeface="Cambria Math"/>
                            <a:ea typeface="Cambria Math"/>
                          </a:rPr>
                          <m:t>𝑜</m:t>
                        </m:r>
                      </m:sup>
                    </m:sSup>
                  </m:oMath>
                </a14:m>
                <a:r>
                  <a:rPr lang="en-US" sz="2400" dirty="0"/>
                  <a:t>, </a:t>
                </a:r>
                <a14:m>
                  <m:oMath xmlns:m="http://schemas.openxmlformats.org/officeDocument/2006/math">
                    <m:r>
                      <m:rPr>
                        <m:sty m:val="p"/>
                      </m:rPr>
                      <a:rPr lang="en-US" sz="2400">
                        <a:latin typeface="Cambria Math"/>
                        <a:ea typeface="Cambria Math"/>
                      </a:rPr>
                      <m:t>u</m:t>
                    </m:r>
                    <m:r>
                      <a:rPr lang="en-US" sz="2400" i="1">
                        <a:latin typeface="Cambria Math"/>
                        <a:ea typeface="Cambria Math"/>
                      </a:rPr>
                      <m:t>∠</m:t>
                    </m:r>
                    <m:r>
                      <a:rPr lang="en-US" sz="2400" b="0" i="1" smtClean="0">
                        <a:latin typeface="Cambria Math"/>
                        <a:ea typeface="Cambria Math"/>
                      </a:rPr>
                      <m:t>𝐷𝑂𝐸</m:t>
                    </m:r>
                    <m:r>
                      <a:rPr lang="en-US" sz="2400" i="1">
                        <a:latin typeface="Cambria Math"/>
                        <a:ea typeface="Cambria Math"/>
                      </a:rPr>
                      <m:t>=</m:t>
                    </m:r>
                    <m:sSup>
                      <m:sSupPr>
                        <m:ctrlPr>
                          <a:rPr lang="en-US" sz="2400" i="1">
                            <a:latin typeface="Cambria Math" panose="02040503050406030204" pitchFamily="18" charset="0"/>
                            <a:ea typeface="Cambria Math"/>
                          </a:rPr>
                        </m:ctrlPr>
                      </m:sSupPr>
                      <m:e>
                        <m:r>
                          <a:rPr lang="en-US" sz="2400" b="0" i="1" smtClean="0">
                            <a:latin typeface="Cambria Math"/>
                            <a:ea typeface="Cambria Math"/>
                          </a:rPr>
                          <m:t>1</m:t>
                        </m:r>
                        <m:r>
                          <a:rPr lang="en-US" sz="2400" i="1">
                            <a:latin typeface="Cambria Math"/>
                            <a:ea typeface="Cambria Math"/>
                          </a:rPr>
                          <m:t>4</m:t>
                        </m:r>
                      </m:e>
                      <m:sup>
                        <m:r>
                          <a:rPr lang="en-US" sz="2400" i="1">
                            <a:latin typeface="Cambria Math"/>
                            <a:ea typeface="Cambria Math"/>
                          </a:rPr>
                          <m:t>𝑜</m:t>
                        </m:r>
                      </m:sup>
                    </m:sSup>
                  </m:oMath>
                </a14:m>
                <a:r>
                  <a:rPr lang="en-US" sz="2400" dirty="0"/>
                  <a:t>. Hitung </a:t>
                </a:r>
                <a14:m>
                  <m:oMath xmlns:m="http://schemas.openxmlformats.org/officeDocument/2006/math">
                    <m:r>
                      <m:rPr>
                        <m:sty m:val="p"/>
                      </m:rPr>
                      <a:rPr lang="en-US" sz="2400">
                        <a:latin typeface="Cambria Math"/>
                        <a:ea typeface="Cambria Math"/>
                      </a:rPr>
                      <m:t>u</m:t>
                    </m:r>
                    <m:r>
                      <a:rPr lang="en-US" sz="2400" i="1">
                        <a:latin typeface="Cambria Math"/>
                        <a:ea typeface="Cambria Math"/>
                      </a:rPr>
                      <m:t>∠</m:t>
                    </m:r>
                    <m:r>
                      <a:rPr lang="en-US" sz="2400" i="1">
                        <a:latin typeface="Cambria Math"/>
                        <a:ea typeface="Cambria Math"/>
                      </a:rPr>
                      <m:t>𝐴𝑂𝐶</m:t>
                    </m:r>
                  </m:oMath>
                </a14:m>
                <a:r>
                  <a:rPr lang="en-US" sz="2400" dirty="0"/>
                  <a:t>!</a:t>
                </a:r>
              </a:p>
              <a:p>
                <a:endParaRPr lang="id-ID" sz="24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3"/>
                <a:stretch>
                  <a:fillRect l="-502" t="-2121"/>
                </a:stretch>
              </a:blipFill>
            </p:spPr>
            <p:txBody>
              <a:bodyPr/>
              <a:lstStyle/>
              <a:p>
                <a:r>
                  <a:rPr lang="en-US">
                    <a:noFill/>
                  </a:rPr>
                  <a:t> </a:t>
                </a:r>
              </a:p>
            </p:txBody>
          </p:sp>
        </mc:Fallback>
      </mc:AlternateContent>
      <p:grpSp>
        <p:nvGrpSpPr>
          <p:cNvPr id="10" name="Group 9"/>
          <p:cNvGrpSpPr/>
          <p:nvPr/>
        </p:nvGrpSpPr>
        <p:grpSpPr>
          <a:xfrm>
            <a:off x="7327018" y="4813814"/>
            <a:ext cx="1649500" cy="1271901"/>
            <a:chOff x="3593218" y="4064514"/>
            <a:chExt cx="1649500" cy="1271901"/>
          </a:xfrm>
        </p:grpSpPr>
        <p:cxnSp>
          <p:nvCxnSpPr>
            <p:cNvPr id="5" name="Straight Arrow Connector 4"/>
            <p:cNvCxnSpPr/>
            <p:nvPr/>
          </p:nvCxnSpPr>
          <p:spPr>
            <a:xfrm flipV="1">
              <a:off x="3864295" y="4166114"/>
              <a:ext cx="747961" cy="83934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3864294" y="4118350"/>
              <a:ext cx="259308" cy="90075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3864294" y="4418601"/>
              <a:ext cx="1105469" cy="58685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3864294" y="5005455"/>
              <a:ext cx="1378424" cy="12283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4344242" y="4366851"/>
              <a:ext cx="72000" cy="7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3" name="Oval 12"/>
            <p:cNvSpPr/>
            <p:nvPr/>
          </p:nvSpPr>
          <p:spPr>
            <a:xfrm>
              <a:off x="4576256" y="4570999"/>
              <a:ext cx="72000" cy="7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4" name="Oval 13"/>
            <p:cNvSpPr/>
            <p:nvPr/>
          </p:nvSpPr>
          <p:spPr>
            <a:xfrm>
              <a:off x="4728656" y="5037303"/>
              <a:ext cx="72000" cy="7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5" name="Oval 14"/>
            <p:cNvSpPr/>
            <p:nvPr/>
          </p:nvSpPr>
          <p:spPr>
            <a:xfrm>
              <a:off x="3993948" y="4357183"/>
              <a:ext cx="72000" cy="7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6" name="Rectangle 15"/>
            <p:cNvSpPr/>
            <p:nvPr/>
          </p:nvSpPr>
          <p:spPr>
            <a:xfrm>
              <a:off x="4635666" y="4445325"/>
              <a:ext cx="436730" cy="41626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D</a:t>
              </a:r>
              <a:endParaRPr lang="id-ID" dirty="0"/>
            </a:p>
          </p:txBody>
        </p:sp>
        <p:sp>
          <p:nvSpPr>
            <p:cNvPr id="17" name="Rectangle 16"/>
            <p:cNvSpPr/>
            <p:nvPr/>
          </p:nvSpPr>
          <p:spPr>
            <a:xfrm>
              <a:off x="3709814" y="4064514"/>
              <a:ext cx="436730" cy="41626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A</a:t>
              </a:r>
              <a:endParaRPr lang="id-ID" dirty="0"/>
            </a:p>
          </p:txBody>
        </p:sp>
        <p:sp>
          <p:nvSpPr>
            <p:cNvPr id="18" name="Rectangle 17"/>
            <p:cNvSpPr/>
            <p:nvPr/>
          </p:nvSpPr>
          <p:spPr>
            <a:xfrm>
              <a:off x="3979730" y="4135358"/>
              <a:ext cx="436730" cy="41626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B</a:t>
              </a:r>
              <a:endParaRPr lang="id-ID" dirty="0"/>
            </a:p>
          </p:txBody>
        </p:sp>
        <p:sp>
          <p:nvSpPr>
            <p:cNvPr id="19" name="Rectangle 18"/>
            <p:cNvSpPr/>
            <p:nvPr/>
          </p:nvSpPr>
          <p:spPr>
            <a:xfrm>
              <a:off x="4533033" y="4723166"/>
              <a:ext cx="436730" cy="41626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E</a:t>
              </a:r>
              <a:endParaRPr lang="id-ID" dirty="0"/>
            </a:p>
          </p:txBody>
        </p:sp>
        <p:sp>
          <p:nvSpPr>
            <p:cNvPr id="21" name="Rectangle 20"/>
            <p:cNvSpPr/>
            <p:nvPr/>
          </p:nvSpPr>
          <p:spPr>
            <a:xfrm>
              <a:off x="3593218" y="4920155"/>
              <a:ext cx="436730" cy="41626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O</a:t>
              </a:r>
              <a:endParaRPr lang="id-ID" dirty="0"/>
            </a:p>
          </p:txBody>
        </p:sp>
        <p:cxnSp>
          <p:nvCxnSpPr>
            <p:cNvPr id="20" name="Straight Arrow Connector 19"/>
            <p:cNvCxnSpPr/>
            <p:nvPr/>
          </p:nvCxnSpPr>
          <p:spPr>
            <a:xfrm flipV="1">
              <a:off x="3864295" y="4712028"/>
              <a:ext cx="1378423" cy="29342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4418733" y="4189766"/>
              <a:ext cx="436730" cy="41626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C</a:t>
              </a:r>
              <a:endParaRPr lang="id-ID" dirty="0"/>
            </a:p>
          </p:txBody>
        </p:sp>
        <p:sp>
          <p:nvSpPr>
            <p:cNvPr id="24" name="Oval 23"/>
            <p:cNvSpPr/>
            <p:nvPr/>
          </p:nvSpPr>
          <p:spPr>
            <a:xfrm>
              <a:off x="4855656" y="4745203"/>
              <a:ext cx="72000" cy="7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spTree>
    <p:extLst>
      <p:ext uri="{BB962C8B-B14F-4D97-AF65-F5344CB8AC3E}">
        <p14:creationId xmlns:p14="http://schemas.microsoft.com/office/powerpoint/2010/main" val="1434059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Pendahuluan geometri</a:t>
            </a:r>
          </a:p>
        </p:txBody>
      </p:sp>
      <p:sp>
        <p:nvSpPr>
          <p:cNvPr id="3" name="Content Placeholder 2"/>
          <p:cNvSpPr>
            <a:spLocks noGrp="1"/>
          </p:cNvSpPr>
          <p:nvPr>
            <p:ph idx="1"/>
          </p:nvPr>
        </p:nvSpPr>
        <p:spPr/>
        <p:txBody>
          <a:bodyPr>
            <a:normAutofit/>
          </a:bodyPr>
          <a:lstStyle/>
          <a:p>
            <a:r>
              <a:rPr lang="id-ID" sz="2400" b="1" u="sng" dirty="0"/>
              <a:t>Penggolongan geometri</a:t>
            </a:r>
          </a:p>
          <a:p>
            <a:r>
              <a:rPr lang="id-ID" sz="2400" dirty="0"/>
              <a:t>1. Berdasarkan lingkup/bidang kajian : geometri bidang, geometri ruang, geometri dimensi-n dan geometri bola.</a:t>
            </a:r>
          </a:p>
          <a:p>
            <a:r>
              <a:rPr lang="id-ID" sz="2400" dirty="0"/>
              <a:t>2. Berdasarkan bahasa yang digunakan : geometri analitik, geometri murni dan geometri diferensial.</a:t>
            </a:r>
          </a:p>
          <a:p>
            <a:r>
              <a:rPr lang="id-ID" sz="2400" dirty="0"/>
              <a:t>3. Berdasarkan sistem aksiomatik : </a:t>
            </a:r>
            <a:r>
              <a:rPr lang="id-ID" sz="2400" b="1" i="1" dirty="0"/>
              <a:t>geometri euclides</a:t>
            </a:r>
            <a:r>
              <a:rPr lang="id-ID" sz="2400" dirty="0"/>
              <a:t>, geometri non euclides dan geometri  proyektif</a:t>
            </a:r>
          </a:p>
          <a:p>
            <a:endParaRPr lang="id-ID" sz="2400" dirty="0"/>
          </a:p>
        </p:txBody>
      </p:sp>
    </p:spTree>
    <p:custDataLst>
      <p:tags r:id="rId1"/>
    </p:custDataLst>
    <p:extLst>
      <p:ext uri="{BB962C8B-B14F-4D97-AF65-F5344CB8AC3E}">
        <p14:creationId xmlns:p14="http://schemas.microsoft.com/office/powerpoint/2010/main" val="151854570"/>
      </p:ext>
    </p:extLst>
  </p:cSld>
  <p:clrMapOvr>
    <a:masterClrMapping/>
  </p:clrMapOvr>
  <mc:AlternateContent xmlns:mc="http://schemas.openxmlformats.org/markup-compatibility/2006" xmlns:p14="http://schemas.microsoft.com/office/powerpoint/2010/main">
    <mc:Choice Requires="p14">
      <p:transition spd="slow" p14:dur="2000" advTm="4118"/>
    </mc:Choice>
    <mc:Fallback xmlns="">
      <p:transition spd="slow" advTm="411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SISTEM AKSIOMATIK</a:t>
            </a:r>
          </a:p>
        </p:txBody>
      </p:sp>
      <p:sp>
        <p:nvSpPr>
          <p:cNvPr id="3" name="Content Placeholder 2"/>
          <p:cNvSpPr>
            <a:spLocks noGrp="1"/>
          </p:cNvSpPr>
          <p:nvPr>
            <p:ph idx="1"/>
          </p:nvPr>
        </p:nvSpPr>
        <p:spPr>
          <a:xfrm>
            <a:off x="1024128" y="2084832"/>
            <a:ext cx="6755096" cy="4023360"/>
          </a:xfrm>
        </p:spPr>
        <p:txBody>
          <a:bodyPr>
            <a:normAutofit/>
          </a:bodyPr>
          <a:lstStyle/>
          <a:p>
            <a:pPr marL="0" indent="0">
              <a:buNone/>
            </a:pPr>
            <a:r>
              <a:rPr lang="id-ID" sz="2400" dirty="0"/>
              <a:t>Matematika merupakan suatu ilmu atau struktur yang disusun secara deduktif aksiomatik</a:t>
            </a:r>
          </a:p>
          <a:p>
            <a:pPr marL="0" indent="0">
              <a:buNone/>
            </a:pPr>
            <a:r>
              <a:rPr lang="id-ID" sz="2400" dirty="0"/>
              <a:t>Dalam proses deduktif mungkin diawali dengan proses induktif melalui penyusunan konjektur, model matematika, analogi dan atau generalisasi melalui pengamatan suatu data</a:t>
            </a:r>
          </a:p>
          <a:p>
            <a:pPr marL="0" indent="0">
              <a:buNone/>
            </a:pPr>
            <a:r>
              <a:rPr lang="id-ID" sz="2400" dirty="0"/>
              <a:t>Objek matematika (langsung) yaitu fakta, keterampilan, konsep dan aturan</a:t>
            </a:r>
          </a:p>
        </p:txBody>
      </p:sp>
      <p:pic>
        <p:nvPicPr>
          <p:cNvPr id="14" name="Picture 13"/>
          <p:cNvPicPr>
            <a:picLocks noChangeAspect="1"/>
          </p:cNvPicPr>
          <p:nvPr/>
        </p:nvPicPr>
        <p:blipFill rotWithShape="1">
          <a:blip r:embed="rId3"/>
          <a:srcRect l="18986" t="23833" r="39056" b="22995"/>
          <a:stretch/>
        </p:blipFill>
        <p:spPr>
          <a:xfrm>
            <a:off x="7779224" y="2248605"/>
            <a:ext cx="3814258" cy="2964840"/>
          </a:xfrm>
          <a:prstGeom prst="rect">
            <a:avLst/>
          </a:prstGeom>
        </p:spPr>
      </p:pic>
    </p:spTree>
    <p:custDataLst>
      <p:tags r:id="rId1"/>
    </p:custDataLst>
    <p:extLst>
      <p:ext uri="{BB962C8B-B14F-4D97-AF65-F5344CB8AC3E}">
        <p14:creationId xmlns:p14="http://schemas.microsoft.com/office/powerpoint/2010/main" val="151873965"/>
      </p:ext>
    </p:extLst>
  </p:cSld>
  <p:clrMapOvr>
    <a:masterClrMapping/>
  </p:clrMapOvr>
  <mc:AlternateContent xmlns:mc="http://schemas.openxmlformats.org/markup-compatibility/2006" xmlns:p14="http://schemas.microsoft.com/office/powerpoint/2010/main">
    <mc:Choice Requires="p14">
      <p:transition spd="slow" p14:dur="2000" advTm="11908"/>
    </mc:Choice>
    <mc:Fallback xmlns="">
      <p:transition spd="slow" advTm="1190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SISTEM AKSIOMATIK</a:t>
            </a:r>
          </a:p>
        </p:txBody>
      </p:sp>
      <p:sp>
        <p:nvSpPr>
          <p:cNvPr id="3" name="Content Placeholder 2"/>
          <p:cNvSpPr>
            <a:spLocks noGrp="1"/>
          </p:cNvSpPr>
          <p:nvPr>
            <p:ph idx="1"/>
          </p:nvPr>
        </p:nvSpPr>
        <p:spPr/>
        <p:txBody>
          <a:bodyPr>
            <a:normAutofit/>
          </a:bodyPr>
          <a:lstStyle/>
          <a:p>
            <a:pPr marL="0" indent="0" algn="just">
              <a:buNone/>
            </a:pPr>
            <a:r>
              <a:rPr lang="id-ID" sz="2400" b="1" dirty="0"/>
              <a:t>Sistem Aksiomatik</a:t>
            </a:r>
          </a:p>
          <a:p>
            <a:pPr marL="457200" indent="-457200" algn="just">
              <a:buFont typeface="+mj-lt"/>
              <a:buAutoNum type="arabicPeriod"/>
            </a:pPr>
            <a:r>
              <a:rPr lang="en-US" sz="2400" i="1" dirty="0" err="1"/>
              <a:t>Konsisten</a:t>
            </a:r>
            <a:r>
              <a:rPr lang="en-US" sz="2400" dirty="0"/>
              <a:t>. </a:t>
            </a:r>
            <a:r>
              <a:rPr lang="en-US" sz="2400" dirty="0" err="1"/>
              <a:t>Aksioma-aksioma</a:t>
            </a:r>
            <a:r>
              <a:rPr lang="en-US" sz="2400" dirty="0"/>
              <a:t> yang </a:t>
            </a:r>
            <a:r>
              <a:rPr lang="en-US" sz="2400" dirty="0" err="1"/>
              <a:t>ada</a:t>
            </a:r>
            <a:r>
              <a:rPr lang="en-US" sz="2400" dirty="0"/>
              <a:t> </a:t>
            </a:r>
            <a:r>
              <a:rPr lang="en-US" sz="2400" dirty="0" err="1"/>
              <a:t>tidak</a:t>
            </a:r>
            <a:r>
              <a:rPr lang="en-US" sz="2400" dirty="0"/>
              <a:t> </a:t>
            </a:r>
            <a:r>
              <a:rPr lang="en-US" sz="2400" dirty="0" err="1"/>
              <a:t>mungkin</a:t>
            </a:r>
            <a:r>
              <a:rPr lang="en-US" sz="2400" dirty="0"/>
              <a:t> </a:t>
            </a:r>
            <a:r>
              <a:rPr lang="en-US" sz="2400" dirty="0" err="1"/>
              <a:t>menghasilkan</a:t>
            </a:r>
            <a:r>
              <a:rPr lang="en-US" sz="2400" dirty="0"/>
              <a:t> </a:t>
            </a:r>
            <a:r>
              <a:rPr lang="en-US" sz="2400" dirty="0" err="1"/>
              <a:t>teorema-teorema</a:t>
            </a:r>
            <a:r>
              <a:rPr lang="en-US" sz="2400" dirty="0"/>
              <a:t> yang </a:t>
            </a:r>
            <a:r>
              <a:rPr lang="en-US" sz="2400" dirty="0" err="1"/>
              <a:t>kontradiksi</a:t>
            </a:r>
            <a:r>
              <a:rPr lang="en-US" sz="2400" dirty="0"/>
              <a:t> </a:t>
            </a:r>
            <a:r>
              <a:rPr lang="en-US" sz="2400" dirty="0" err="1"/>
              <a:t>dengan</a:t>
            </a:r>
            <a:r>
              <a:rPr lang="en-US" sz="2400" dirty="0"/>
              <a:t> </a:t>
            </a:r>
            <a:r>
              <a:rPr lang="en-US" sz="2400" dirty="0" err="1"/>
              <a:t>aksioma-aksioma</a:t>
            </a:r>
            <a:r>
              <a:rPr lang="en-US" sz="2400" dirty="0"/>
              <a:t> yang </a:t>
            </a:r>
            <a:r>
              <a:rPr lang="en-US" sz="2400" dirty="0" err="1"/>
              <a:t>ada</a:t>
            </a:r>
            <a:r>
              <a:rPr lang="en-US" sz="2400" dirty="0"/>
              <a:t> </a:t>
            </a:r>
            <a:r>
              <a:rPr lang="en-US" sz="2400" dirty="0" err="1"/>
              <a:t>dan</a:t>
            </a:r>
            <a:r>
              <a:rPr lang="en-US" sz="2400" dirty="0"/>
              <a:t> </a:t>
            </a:r>
            <a:r>
              <a:rPr lang="en-US" sz="2400" dirty="0" err="1"/>
              <a:t>dengan</a:t>
            </a:r>
            <a:r>
              <a:rPr lang="en-US" sz="2400" dirty="0"/>
              <a:t> </a:t>
            </a:r>
            <a:r>
              <a:rPr lang="en-US" sz="2400" dirty="0" err="1"/>
              <a:t>teorema-teorema</a:t>
            </a:r>
            <a:r>
              <a:rPr lang="en-US" sz="2400" dirty="0"/>
              <a:t> yang </a:t>
            </a:r>
            <a:r>
              <a:rPr lang="en-US" sz="2400" dirty="0" err="1"/>
              <a:t>telah</a:t>
            </a:r>
            <a:r>
              <a:rPr lang="en-US" sz="2400" dirty="0"/>
              <a:t> </a:t>
            </a:r>
            <a:r>
              <a:rPr lang="en-US" sz="2400" dirty="0" err="1"/>
              <a:t>dibuktikan</a:t>
            </a:r>
            <a:r>
              <a:rPr lang="en-US" sz="2400" dirty="0"/>
              <a:t> </a:t>
            </a:r>
            <a:r>
              <a:rPr lang="en-US" sz="2400" dirty="0" err="1"/>
              <a:t>sebelumnya</a:t>
            </a:r>
            <a:r>
              <a:rPr lang="en-US" sz="2400" dirty="0"/>
              <a:t>.</a:t>
            </a:r>
          </a:p>
          <a:p>
            <a:pPr marL="457200" indent="-457200" algn="just">
              <a:buFont typeface="+mj-lt"/>
              <a:buAutoNum type="arabicPeriod" startAt="2"/>
            </a:pPr>
            <a:r>
              <a:rPr lang="en-US" sz="2400" dirty="0" err="1"/>
              <a:t>Setiap</a:t>
            </a:r>
            <a:r>
              <a:rPr lang="en-US" sz="2400" dirty="0"/>
              <a:t> </a:t>
            </a:r>
            <a:r>
              <a:rPr lang="en-US" sz="2400" dirty="0" err="1"/>
              <a:t>aksioma</a:t>
            </a:r>
            <a:r>
              <a:rPr lang="en-US" sz="2400" dirty="0"/>
              <a:t> yang </a:t>
            </a:r>
            <a:r>
              <a:rPr lang="en-US" sz="2400" dirty="0" err="1"/>
              <a:t>ada</a:t>
            </a:r>
            <a:r>
              <a:rPr lang="en-US" sz="2400" dirty="0"/>
              <a:t> </a:t>
            </a:r>
            <a:r>
              <a:rPr lang="en-US" sz="2400" dirty="0" err="1"/>
              <a:t>pada</a:t>
            </a:r>
            <a:r>
              <a:rPr lang="en-US" sz="2400" dirty="0"/>
              <a:t> </a:t>
            </a:r>
            <a:r>
              <a:rPr lang="en-US" sz="2400" dirty="0" err="1"/>
              <a:t>sistem</a:t>
            </a:r>
            <a:r>
              <a:rPr lang="en-US" sz="2400" dirty="0"/>
              <a:t> </a:t>
            </a:r>
            <a:r>
              <a:rPr lang="en-US" sz="2400" dirty="0" err="1"/>
              <a:t>tersebut</a:t>
            </a:r>
            <a:r>
              <a:rPr lang="en-US" sz="2400" dirty="0"/>
              <a:t> </a:t>
            </a:r>
            <a:r>
              <a:rPr lang="en-US" sz="2400" dirty="0" err="1"/>
              <a:t>bukanlah</a:t>
            </a:r>
            <a:r>
              <a:rPr lang="en-US" sz="2400" dirty="0"/>
              <a:t> </a:t>
            </a:r>
            <a:r>
              <a:rPr lang="en-US" sz="2400" dirty="0" err="1"/>
              <a:t>merupakan</a:t>
            </a:r>
            <a:r>
              <a:rPr lang="en-US" sz="2400" dirty="0"/>
              <a:t> </a:t>
            </a:r>
            <a:r>
              <a:rPr lang="en-US" sz="2400" dirty="0" err="1"/>
              <a:t>turunan</a:t>
            </a:r>
            <a:r>
              <a:rPr lang="en-US" sz="2400" dirty="0"/>
              <a:t> (</a:t>
            </a:r>
            <a:r>
              <a:rPr lang="en-US" sz="2400" dirty="0" err="1"/>
              <a:t>deduksi</a:t>
            </a:r>
            <a:r>
              <a:rPr lang="en-US" sz="2400" dirty="0"/>
              <a:t>) </a:t>
            </a:r>
            <a:r>
              <a:rPr lang="en-US" sz="2400" dirty="0" err="1"/>
              <a:t>dari</a:t>
            </a:r>
            <a:r>
              <a:rPr lang="en-US" sz="2400" dirty="0"/>
              <a:t> </a:t>
            </a:r>
            <a:r>
              <a:rPr lang="en-US" sz="2400" dirty="0" err="1"/>
              <a:t>aksioma-aksioma</a:t>
            </a:r>
            <a:r>
              <a:rPr lang="en-US" sz="2400" dirty="0"/>
              <a:t> yang lain.</a:t>
            </a:r>
          </a:p>
          <a:p>
            <a:pPr marL="457200" indent="-457200" algn="just">
              <a:buFont typeface="+mj-lt"/>
              <a:buAutoNum type="arabicPeriod" startAt="2"/>
            </a:pPr>
            <a:r>
              <a:rPr lang="en-US" sz="2400" i="1" dirty="0" err="1"/>
              <a:t>Lengkap</a:t>
            </a:r>
            <a:r>
              <a:rPr lang="en-US" sz="2400" dirty="0"/>
              <a:t>. </a:t>
            </a:r>
            <a:r>
              <a:rPr lang="en-US" sz="2400" dirty="0" err="1"/>
              <a:t>Tidaklah</a:t>
            </a:r>
            <a:r>
              <a:rPr lang="en-US" sz="2400" dirty="0"/>
              <a:t> </a:t>
            </a:r>
            <a:r>
              <a:rPr lang="en-US" sz="2400" dirty="0" err="1"/>
              <a:t>mungkin</a:t>
            </a:r>
            <a:r>
              <a:rPr lang="en-US" sz="2400" dirty="0"/>
              <a:t> </a:t>
            </a:r>
            <a:r>
              <a:rPr lang="en-US" sz="2400" dirty="0" err="1"/>
              <a:t>manambahkan</a:t>
            </a:r>
            <a:r>
              <a:rPr lang="en-US" sz="2400" dirty="0"/>
              <a:t> </a:t>
            </a:r>
            <a:r>
              <a:rPr lang="en-US" sz="2400" dirty="0" err="1"/>
              <a:t>aksioma</a:t>
            </a:r>
            <a:r>
              <a:rPr lang="en-US" sz="2400" dirty="0"/>
              <a:t> lain yang </a:t>
            </a:r>
            <a:r>
              <a:rPr lang="en-US" sz="2400" dirty="0" err="1"/>
              <a:t>konsisten</a:t>
            </a:r>
            <a:r>
              <a:rPr lang="en-US" sz="2400" dirty="0"/>
              <a:t> dan </a:t>
            </a:r>
            <a:r>
              <a:rPr lang="en-US" sz="2400" dirty="0" err="1"/>
              <a:t>independen</a:t>
            </a:r>
            <a:r>
              <a:rPr lang="en-US" sz="2400" dirty="0"/>
              <a:t> </a:t>
            </a:r>
            <a:r>
              <a:rPr lang="en-US" sz="2400" dirty="0" err="1"/>
              <a:t>tanpa</a:t>
            </a:r>
            <a:r>
              <a:rPr lang="en-US" sz="2400" dirty="0"/>
              <a:t> </a:t>
            </a:r>
            <a:r>
              <a:rPr lang="en-US" sz="2400" dirty="0" err="1"/>
              <a:t>menambahkan</a:t>
            </a:r>
            <a:r>
              <a:rPr lang="en-US" sz="2400" dirty="0"/>
              <a:t> </a:t>
            </a:r>
            <a:r>
              <a:rPr lang="en-US" sz="2400" dirty="0" err="1"/>
              <a:t>istilah-istilah</a:t>
            </a:r>
            <a:r>
              <a:rPr lang="en-US" sz="2400" dirty="0"/>
              <a:t> </a:t>
            </a:r>
            <a:r>
              <a:rPr lang="en-US" sz="2400" dirty="0" err="1"/>
              <a:t>primitif</a:t>
            </a:r>
            <a:r>
              <a:rPr lang="en-US" sz="2400" dirty="0"/>
              <a:t>.</a:t>
            </a:r>
          </a:p>
          <a:p>
            <a:endParaRPr lang="id-ID" sz="2400" dirty="0"/>
          </a:p>
        </p:txBody>
      </p:sp>
    </p:spTree>
    <p:custDataLst>
      <p:tags r:id="rId1"/>
    </p:custDataLst>
    <p:extLst>
      <p:ext uri="{BB962C8B-B14F-4D97-AF65-F5344CB8AC3E}">
        <p14:creationId xmlns:p14="http://schemas.microsoft.com/office/powerpoint/2010/main" val="258046549"/>
      </p:ext>
    </p:extLst>
  </p:cSld>
  <p:clrMapOvr>
    <a:masterClrMapping/>
  </p:clrMapOvr>
  <mc:AlternateContent xmlns:mc="http://schemas.openxmlformats.org/markup-compatibility/2006" xmlns:p14="http://schemas.microsoft.com/office/powerpoint/2010/main">
    <mc:Choice Requires="p14">
      <p:transition spd="slow" p14:dur="2000" advTm="15489"/>
    </mc:Choice>
    <mc:Fallback xmlns="">
      <p:transition spd="slow" advTm="1548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SISTEM AKSIOMATIK</a:t>
            </a:r>
          </a:p>
        </p:txBody>
      </p:sp>
      <p:sp>
        <p:nvSpPr>
          <p:cNvPr id="3" name="Content Placeholder 2"/>
          <p:cNvSpPr>
            <a:spLocks noGrp="1"/>
          </p:cNvSpPr>
          <p:nvPr>
            <p:ph idx="1"/>
          </p:nvPr>
        </p:nvSpPr>
        <p:spPr/>
        <p:txBody>
          <a:bodyPr>
            <a:normAutofit/>
          </a:bodyPr>
          <a:lstStyle/>
          <a:p>
            <a:r>
              <a:rPr lang="id-ID" sz="2400" b="1" dirty="0"/>
              <a:t>Definisi</a:t>
            </a:r>
            <a:r>
              <a:rPr lang="id-ID" sz="2400" dirty="0"/>
              <a:t> adalah pernyataan yang mendekripsikan bangun-bangun dan sifat-sifat tertentu. </a:t>
            </a:r>
          </a:p>
          <a:p>
            <a:r>
              <a:rPr lang="en-US" sz="2400" i="1" dirty="0">
                <a:solidFill>
                  <a:schemeClr val="accent2"/>
                </a:solidFill>
              </a:rPr>
              <a:t>Example.</a:t>
            </a:r>
            <a:r>
              <a:rPr lang="en-US" sz="2400" dirty="0"/>
              <a:t> </a:t>
            </a:r>
            <a:r>
              <a:rPr lang="en-US" sz="2400" dirty="0" err="1"/>
              <a:t>Tempat</a:t>
            </a:r>
            <a:r>
              <a:rPr lang="en-US" sz="2400" dirty="0"/>
              <a:t> </a:t>
            </a:r>
            <a:r>
              <a:rPr lang="en-US" sz="2400" dirty="0" err="1"/>
              <a:t>kedudukan</a:t>
            </a:r>
            <a:r>
              <a:rPr lang="en-US" sz="2400" dirty="0"/>
              <a:t> </a:t>
            </a:r>
            <a:r>
              <a:rPr lang="en-US" sz="2400" dirty="0" err="1"/>
              <a:t>titik-titik</a:t>
            </a:r>
            <a:r>
              <a:rPr lang="en-US" sz="2400" dirty="0"/>
              <a:t> yang </a:t>
            </a:r>
            <a:r>
              <a:rPr lang="en-US" sz="2400" dirty="0" err="1"/>
              <a:t>berjarak</a:t>
            </a:r>
            <a:r>
              <a:rPr lang="en-US" sz="2400" dirty="0"/>
              <a:t> </a:t>
            </a:r>
            <a:r>
              <a:rPr lang="en-US" sz="2400" dirty="0" err="1"/>
              <a:t>sama</a:t>
            </a:r>
            <a:r>
              <a:rPr lang="en-US" sz="2400" dirty="0"/>
              <a:t> </a:t>
            </a:r>
            <a:r>
              <a:rPr lang="en-US" sz="2400" dirty="0" err="1"/>
              <a:t>dari</a:t>
            </a:r>
            <a:r>
              <a:rPr lang="en-US" sz="2400" dirty="0"/>
              <a:t> </a:t>
            </a:r>
            <a:r>
              <a:rPr lang="en-US" sz="2400" dirty="0" err="1"/>
              <a:t>suatu</a:t>
            </a:r>
            <a:r>
              <a:rPr lang="en-US" sz="2400" dirty="0"/>
              <a:t> </a:t>
            </a:r>
            <a:r>
              <a:rPr lang="en-US" sz="2400" dirty="0" err="1"/>
              <a:t>titik</a:t>
            </a:r>
            <a:r>
              <a:rPr lang="en-US" sz="2400" dirty="0"/>
              <a:t> </a:t>
            </a:r>
            <a:r>
              <a:rPr lang="en-US" sz="2400" dirty="0" err="1"/>
              <a:t>tertentu</a:t>
            </a:r>
            <a:r>
              <a:rPr lang="en-US" sz="2400" dirty="0"/>
              <a:t> </a:t>
            </a:r>
            <a:endParaRPr lang="id-ID" sz="2400" dirty="0"/>
          </a:p>
          <a:p>
            <a:r>
              <a:rPr lang="id-ID" sz="2400" b="1" dirty="0"/>
              <a:t>Aksioma</a:t>
            </a:r>
            <a:r>
              <a:rPr lang="id-ID" sz="2400" dirty="0"/>
              <a:t> </a:t>
            </a:r>
            <a:r>
              <a:rPr lang="id-ID" sz="2400" b="1" dirty="0"/>
              <a:t>(postulat) </a:t>
            </a:r>
            <a:r>
              <a:rPr lang="id-ID" sz="2400" dirty="0"/>
              <a:t>adalah pernyataan yang diasumsikan benar tanpa bukti</a:t>
            </a:r>
          </a:p>
          <a:p>
            <a:r>
              <a:rPr lang="en-US" sz="2400" i="1" dirty="0">
                <a:solidFill>
                  <a:schemeClr val="accent2"/>
                </a:solidFill>
              </a:rPr>
              <a:t>Example. </a:t>
            </a:r>
            <a:r>
              <a:rPr lang="en-US" sz="2400" dirty="0"/>
              <a:t>A</a:t>
            </a:r>
            <a:r>
              <a:rPr lang="id-ID" sz="2400" dirty="0"/>
              <a:t>da tepat satu garis yang memuat dua titik yang berbeda</a:t>
            </a:r>
          </a:p>
          <a:p>
            <a:r>
              <a:rPr lang="id-ID" sz="2400" b="1" dirty="0"/>
              <a:t>Teorema (dalil) </a:t>
            </a:r>
            <a:r>
              <a:rPr lang="id-ID" sz="2400" dirty="0"/>
              <a:t>adalah pernyataan yang kebenarannya dibuktikan berdasar definisi, postulat atau teorema yang telah dibuktikan terlebih dahulu</a:t>
            </a:r>
          </a:p>
          <a:p>
            <a:r>
              <a:rPr lang="en-US" sz="2400" i="1" dirty="0">
                <a:solidFill>
                  <a:schemeClr val="accent2"/>
                </a:solidFill>
              </a:rPr>
              <a:t>Example. </a:t>
            </a:r>
            <a:r>
              <a:rPr lang="en-US" sz="2400" dirty="0"/>
              <a:t>D</a:t>
            </a:r>
            <a:r>
              <a:rPr lang="id-ID" sz="2400" dirty="0"/>
              <a:t>ua sudut yang bertolak belakang adalah kongruen</a:t>
            </a:r>
          </a:p>
          <a:p>
            <a:endParaRPr lang="id-ID" sz="2400" dirty="0"/>
          </a:p>
        </p:txBody>
      </p:sp>
    </p:spTree>
    <p:custDataLst>
      <p:tags r:id="rId1"/>
    </p:custDataLst>
    <p:extLst>
      <p:ext uri="{BB962C8B-B14F-4D97-AF65-F5344CB8AC3E}">
        <p14:creationId xmlns:p14="http://schemas.microsoft.com/office/powerpoint/2010/main" val="1888576708"/>
      </p:ext>
    </p:extLst>
  </p:cSld>
  <p:clrMapOvr>
    <a:masterClrMapping/>
  </p:clrMapOvr>
  <mc:AlternateContent xmlns:mc="http://schemas.openxmlformats.org/markup-compatibility/2006" xmlns:p14="http://schemas.microsoft.com/office/powerpoint/2010/main">
    <mc:Choice Requires="p14">
      <p:transition spd="slow" p14:dur="2000" advTm="7186"/>
    </mc:Choice>
    <mc:Fallback xmlns="">
      <p:transition spd="slow" advTm="718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Pendahuluan geometri</a:t>
            </a:r>
          </a:p>
        </p:txBody>
      </p:sp>
      <p:sp>
        <p:nvSpPr>
          <p:cNvPr id="3" name="Content Placeholder 2"/>
          <p:cNvSpPr>
            <a:spLocks noGrp="1"/>
          </p:cNvSpPr>
          <p:nvPr>
            <p:ph idx="1"/>
          </p:nvPr>
        </p:nvSpPr>
        <p:spPr/>
        <p:txBody>
          <a:bodyPr>
            <a:normAutofit/>
          </a:bodyPr>
          <a:lstStyle/>
          <a:p>
            <a:r>
              <a:rPr lang="id-ID" sz="2400" dirty="0">
                <a:solidFill>
                  <a:srgbClr val="0070C0"/>
                </a:solidFill>
              </a:rPr>
              <a:t>Undefined Term :</a:t>
            </a:r>
          </a:p>
          <a:p>
            <a:r>
              <a:rPr lang="id-ID" sz="2400" b="1" u="sng" dirty="0"/>
              <a:t>Titik</a:t>
            </a:r>
          </a:p>
          <a:p>
            <a:pPr algn="just"/>
            <a:r>
              <a:rPr lang="en-US" sz="2400" dirty="0" err="1"/>
              <a:t>Titik</a:t>
            </a:r>
            <a:r>
              <a:rPr lang="en-US" sz="2400" dirty="0"/>
              <a:t> </a:t>
            </a:r>
            <a:r>
              <a:rPr lang="en-US" sz="2400" dirty="0" err="1"/>
              <a:t>tidak</a:t>
            </a:r>
            <a:r>
              <a:rPr lang="en-US" sz="2400" dirty="0"/>
              <a:t> </a:t>
            </a:r>
            <a:r>
              <a:rPr lang="en-US" sz="2400" dirty="0" err="1"/>
              <a:t>mempunyai</a:t>
            </a:r>
            <a:r>
              <a:rPr lang="en-US" sz="2400" dirty="0"/>
              <a:t> </a:t>
            </a:r>
            <a:r>
              <a:rPr lang="en-US" sz="2400" dirty="0" err="1"/>
              <a:t>panjang</a:t>
            </a:r>
            <a:r>
              <a:rPr lang="en-US" sz="2400" dirty="0"/>
              <a:t>, </a:t>
            </a:r>
            <a:r>
              <a:rPr lang="en-US" sz="2400" dirty="0" err="1"/>
              <a:t>lebar</a:t>
            </a:r>
            <a:r>
              <a:rPr lang="en-US" sz="2400" dirty="0"/>
              <a:t> </a:t>
            </a:r>
            <a:r>
              <a:rPr lang="en-US" sz="2400" dirty="0" err="1"/>
              <a:t>dan</a:t>
            </a:r>
            <a:r>
              <a:rPr lang="en-US" sz="2400" dirty="0"/>
              <a:t> </a:t>
            </a:r>
            <a:r>
              <a:rPr lang="en-US" sz="2400" dirty="0" err="1"/>
              <a:t>tebal</a:t>
            </a:r>
            <a:endParaRPr lang="id-ID" sz="2400" dirty="0"/>
          </a:p>
          <a:p>
            <a:pPr algn="just"/>
            <a:r>
              <a:rPr lang="id-ID" sz="2400" dirty="0"/>
              <a:t>Titik menunjukkan suatu tempat (posisi) dalam ruang (space)</a:t>
            </a:r>
          </a:p>
          <a:p>
            <a:r>
              <a:rPr lang="en-US" sz="2400" dirty="0" err="1"/>
              <a:t>Titik</a:t>
            </a:r>
            <a:r>
              <a:rPr lang="en-US" sz="2400" dirty="0"/>
              <a:t> </a:t>
            </a:r>
            <a:r>
              <a:rPr lang="id-ID" sz="2400" dirty="0"/>
              <a:t>ditunjukkan dengan noktah (dot) yang </a:t>
            </a:r>
            <a:r>
              <a:rPr lang="en-US" sz="2400" dirty="0" err="1"/>
              <a:t>diberi</a:t>
            </a:r>
            <a:r>
              <a:rPr lang="en-US" sz="2400" dirty="0"/>
              <a:t> </a:t>
            </a:r>
            <a:r>
              <a:rPr lang="id-ID" sz="2400" dirty="0"/>
              <a:t>label </a:t>
            </a:r>
            <a:r>
              <a:rPr lang="en-US" sz="2400" dirty="0" err="1"/>
              <a:t>huruf</a:t>
            </a:r>
            <a:r>
              <a:rPr lang="en-US" sz="2400" dirty="0"/>
              <a:t> </a:t>
            </a:r>
            <a:r>
              <a:rPr lang="en-US" sz="2400" dirty="0" err="1"/>
              <a:t>kapital</a:t>
            </a:r>
            <a:r>
              <a:rPr lang="en-US" sz="2400" dirty="0"/>
              <a:t>, </a:t>
            </a:r>
            <a:r>
              <a:rPr lang="en-US" sz="2400" dirty="0" err="1"/>
              <a:t>misalnya</a:t>
            </a:r>
            <a:r>
              <a:rPr lang="en-US" sz="2400" dirty="0"/>
              <a:t> </a:t>
            </a:r>
            <a:r>
              <a:rPr lang="en-US" sz="2400" dirty="0" err="1"/>
              <a:t>titik</a:t>
            </a:r>
            <a:r>
              <a:rPr lang="en-US" sz="2400" dirty="0"/>
              <a:t> A, B, C </a:t>
            </a:r>
            <a:r>
              <a:rPr lang="en-US" sz="2400" dirty="0" err="1"/>
              <a:t>dan</a:t>
            </a:r>
            <a:r>
              <a:rPr lang="en-US" sz="2400" dirty="0"/>
              <a:t> </a:t>
            </a:r>
            <a:r>
              <a:rPr lang="en-US" sz="2400" dirty="0" err="1"/>
              <a:t>seterusnya</a:t>
            </a:r>
            <a:r>
              <a:rPr lang="en-US" sz="2400" dirty="0"/>
              <a:t>. </a:t>
            </a:r>
            <a:r>
              <a:rPr lang="en-US" sz="2400" dirty="0" err="1"/>
              <a:t>Contoh</a:t>
            </a:r>
            <a:r>
              <a:rPr lang="en-US" sz="2400" dirty="0"/>
              <a:t> :</a:t>
            </a:r>
            <a:endParaRPr lang="id-ID" sz="2400" dirty="0"/>
          </a:p>
          <a:p>
            <a:endParaRPr lang="id-ID" sz="2400" dirty="0"/>
          </a:p>
          <a:p>
            <a:endParaRPr lang="id-ID" sz="2400" dirty="0"/>
          </a:p>
          <a:p>
            <a:endParaRPr lang="id-ID" sz="2400" dirty="0"/>
          </a:p>
          <a:p>
            <a:endParaRPr lang="id-ID" sz="2400" dirty="0"/>
          </a:p>
          <a:p>
            <a:endParaRPr lang="id-ID" sz="2400" dirty="0"/>
          </a:p>
        </p:txBody>
      </p:sp>
      <p:grpSp>
        <p:nvGrpSpPr>
          <p:cNvPr id="10" name="Group 9"/>
          <p:cNvGrpSpPr/>
          <p:nvPr/>
        </p:nvGrpSpPr>
        <p:grpSpPr>
          <a:xfrm>
            <a:off x="3365311" y="5384863"/>
            <a:ext cx="5334000" cy="762000"/>
            <a:chOff x="2955877" y="3914633"/>
            <a:chExt cx="5334000" cy="762000"/>
          </a:xfrm>
        </p:grpSpPr>
        <p:sp>
          <p:nvSpPr>
            <p:cNvPr id="4" name="Oval 3"/>
            <p:cNvSpPr/>
            <p:nvPr/>
          </p:nvSpPr>
          <p:spPr>
            <a:xfrm>
              <a:off x="3413077" y="3914633"/>
              <a:ext cx="180000" cy="18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955877" y="4219433"/>
              <a:ext cx="10668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err="1">
                  <a:solidFill>
                    <a:sysClr val="windowText" lastClr="000000"/>
                  </a:solidFill>
                </a:rPr>
                <a:t>Titik</a:t>
              </a:r>
              <a:r>
                <a:rPr lang="en-US" sz="2000" dirty="0">
                  <a:solidFill>
                    <a:sysClr val="windowText" lastClr="000000"/>
                  </a:solidFill>
                </a:rPr>
                <a:t> A</a:t>
              </a:r>
            </a:p>
          </p:txBody>
        </p:sp>
        <p:sp>
          <p:nvSpPr>
            <p:cNvPr id="6" name="Oval 5"/>
            <p:cNvSpPr/>
            <p:nvPr/>
          </p:nvSpPr>
          <p:spPr>
            <a:xfrm>
              <a:off x="5546677" y="3914633"/>
              <a:ext cx="180000" cy="18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5089477" y="4219433"/>
              <a:ext cx="10668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err="1">
                  <a:solidFill>
                    <a:sysClr val="windowText" lastClr="000000"/>
                  </a:solidFill>
                </a:rPr>
                <a:t>Titik</a:t>
              </a:r>
              <a:r>
                <a:rPr lang="en-US" sz="2000" dirty="0">
                  <a:solidFill>
                    <a:sysClr val="windowText" lastClr="000000"/>
                  </a:solidFill>
                </a:rPr>
                <a:t> B</a:t>
              </a:r>
            </a:p>
          </p:txBody>
        </p:sp>
        <p:sp>
          <p:nvSpPr>
            <p:cNvPr id="8" name="Oval 7"/>
            <p:cNvSpPr/>
            <p:nvPr/>
          </p:nvSpPr>
          <p:spPr>
            <a:xfrm>
              <a:off x="7680277" y="3914633"/>
              <a:ext cx="180000" cy="18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223077" y="4219433"/>
              <a:ext cx="10668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err="1">
                  <a:solidFill>
                    <a:sysClr val="windowText" lastClr="000000"/>
                  </a:solidFill>
                </a:rPr>
                <a:t>Titik</a:t>
              </a:r>
              <a:r>
                <a:rPr lang="en-US" sz="2000" dirty="0">
                  <a:solidFill>
                    <a:sysClr val="windowText" lastClr="000000"/>
                  </a:solidFill>
                </a:rPr>
                <a:t> C</a:t>
              </a:r>
            </a:p>
          </p:txBody>
        </p:sp>
      </p:grpSp>
    </p:spTree>
    <p:custDataLst>
      <p:tags r:id="rId1"/>
    </p:custDataLst>
    <p:extLst>
      <p:ext uri="{BB962C8B-B14F-4D97-AF65-F5344CB8AC3E}">
        <p14:creationId xmlns:p14="http://schemas.microsoft.com/office/powerpoint/2010/main" val="4238202215"/>
      </p:ext>
    </p:extLst>
  </p:cSld>
  <p:clrMapOvr>
    <a:masterClrMapping/>
  </p:clrMapOvr>
  <mc:AlternateContent xmlns:mc="http://schemas.openxmlformats.org/markup-compatibility/2006" xmlns:p14="http://schemas.microsoft.com/office/powerpoint/2010/main">
    <mc:Choice Requires="p14">
      <p:transition spd="slow" p14:dur="2000" advTm="10575"/>
    </mc:Choice>
    <mc:Fallback xmlns="">
      <p:transition spd="slow" advTm="1057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Pendahuluan geometri</a:t>
            </a:r>
          </a:p>
        </p:txBody>
      </p:sp>
      <p:sp>
        <p:nvSpPr>
          <p:cNvPr id="3" name="Content Placeholder 2"/>
          <p:cNvSpPr>
            <a:spLocks noGrp="1"/>
          </p:cNvSpPr>
          <p:nvPr>
            <p:ph idx="1"/>
          </p:nvPr>
        </p:nvSpPr>
        <p:spPr/>
        <p:txBody>
          <a:bodyPr>
            <a:normAutofit/>
          </a:bodyPr>
          <a:lstStyle/>
          <a:p>
            <a:pPr marL="0" indent="0">
              <a:lnSpc>
                <a:spcPct val="100000"/>
              </a:lnSpc>
              <a:spcBef>
                <a:spcPts val="0"/>
              </a:spcBef>
              <a:spcAft>
                <a:spcPts val="0"/>
              </a:spcAft>
              <a:buNone/>
            </a:pPr>
            <a:r>
              <a:rPr lang="id-ID" sz="2400" b="1" u="sng" dirty="0"/>
              <a:t>Garis</a:t>
            </a:r>
          </a:p>
          <a:p>
            <a:pPr marL="0" indent="0">
              <a:lnSpc>
                <a:spcPct val="100000"/>
              </a:lnSpc>
              <a:spcBef>
                <a:spcPts val="0"/>
              </a:spcBef>
              <a:spcAft>
                <a:spcPts val="0"/>
              </a:spcAft>
              <a:buNone/>
            </a:pPr>
            <a:r>
              <a:rPr lang="id-ID" sz="2400" dirty="0"/>
              <a:t>Garis merupakan himpunan titik-titik</a:t>
            </a:r>
          </a:p>
          <a:p>
            <a:pPr marL="0" indent="0">
              <a:lnSpc>
                <a:spcPct val="100000"/>
              </a:lnSpc>
              <a:spcBef>
                <a:spcPts val="0"/>
              </a:spcBef>
              <a:spcAft>
                <a:spcPts val="0"/>
              </a:spcAft>
              <a:buNone/>
            </a:pPr>
            <a:r>
              <a:rPr lang="id-ID" sz="2400" dirty="0"/>
              <a:t>Garis mempunyai panjang tetapi tidak mempunyai lebar dan ketebalan</a:t>
            </a:r>
          </a:p>
          <a:p>
            <a:pPr marL="0" indent="0">
              <a:lnSpc>
                <a:spcPct val="100000"/>
              </a:lnSpc>
              <a:spcBef>
                <a:spcPts val="0"/>
              </a:spcBef>
              <a:spcAft>
                <a:spcPts val="0"/>
              </a:spcAft>
              <a:buNone/>
            </a:pPr>
            <a:r>
              <a:rPr lang="id-ID" sz="2400" dirty="0"/>
              <a:t>Garis panjangnya tak terbatas</a:t>
            </a:r>
          </a:p>
          <a:p>
            <a:pPr marL="0" indent="0">
              <a:lnSpc>
                <a:spcPct val="100000"/>
              </a:lnSpc>
              <a:spcBef>
                <a:spcPts val="0"/>
              </a:spcBef>
              <a:spcAft>
                <a:spcPts val="0"/>
              </a:spcAft>
              <a:buNone/>
            </a:pPr>
            <a:r>
              <a:rPr lang="id-ID" sz="2400" dirty="0"/>
              <a:t>Garis dilambangkan dengan mengambil dari nama dua titik sebarang pada garis itu atau dengan menggunakan satu huruf kecil. </a:t>
            </a:r>
          </a:p>
          <a:p>
            <a:pPr marL="0" indent="0">
              <a:lnSpc>
                <a:spcPct val="100000"/>
              </a:lnSpc>
              <a:spcBef>
                <a:spcPts val="0"/>
              </a:spcBef>
              <a:spcAft>
                <a:spcPts val="0"/>
              </a:spcAft>
              <a:buNone/>
            </a:pPr>
            <a:r>
              <a:rPr lang="id-ID" sz="2400" dirty="0"/>
              <a:t>Misalnya</a:t>
            </a:r>
          </a:p>
        </p:txBody>
      </p:sp>
      <p:grpSp>
        <p:nvGrpSpPr>
          <p:cNvPr id="15" name="Group 14"/>
          <p:cNvGrpSpPr/>
          <p:nvPr/>
        </p:nvGrpSpPr>
        <p:grpSpPr>
          <a:xfrm>
            <a:off x="2912661" y="4839860"/>
            <a:ext cx="6221104" cy="1349992"/>
            <a:chOff x="2844421" y="4880802"/>
            <a:chExt cx="6221104" cy="1349992"/>
          </a:xfrm>
        </p:grpSpPr>
        <mc:AlternateContent xmlns:mc="http://schemas.openxmlformats.org/markup-compatibility/2006" xmlns:a14="http://schemas.microsoft.com/office/drawing/2010/main">
          <mc:Choice Requires="a14">
            <p:sp>
              <p:nvSpPr>
                <p:cNvPr id="4" name="Rectangle 3"/>
                <p:cNvSpPr/>
                <p:nvPr/>
              </p:nvSpPr>
              <p:spPr>
                <a:xfrm>
                  <a:off x="8356762" y="5323110"/>
                  <a:ext cx="553165" cy="40479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id-ID" i="1">
                                <a:latin typeface="Cambria Math" panose="02040503050406030204" pitchFamily="18" charset="0"/>
                              </a:rPr>
                            </m:ctrlPr>
                          </m:accPr>
                          <m:e>
                            <m:r>
                              <a:rPr lang="id-ID" i="1">
                                <a:latin typeface="Cambria Math" panose="02040503050406030204" pitchFamily="18" charset="0"/>
                              </a:rPr>
                              <m:t>𝐴𝐵</m:t>
                            </m:r>
                          </m:e>
                        </m:acc>
                      </m:oMath>
                    </m:oMathPara>
                  </a14:m>
                  <a:endParaRPr lang="id-ID" dirty="0"/>
                </a:p>
              </p:txBody>
            </p:sp>
          </mc:Choice>
          <mc:Fallback xmlns="">
            <p:sp>
              <p:nvSpPr>
                <p:cNvPr id="4" name="Rectangle 3"/>
                <p:cNvSpPr>
                  <a:spLocks noRot="1" noChangeAspect="1" noMove="1" noResize="1" noEditPoints="1" noAdjustHandles="1" noChangeArrowheads="1" noChangeShapeType="1" noTextEdit="1"/>
                </p:cNvSpPr>
                <p:nvPr/>
              </p:nvSpPr>
              <p:spPr>
                <a:xfrm>
                  <a:off x="8356762" y="5323110"/>
                  <a:ext cx="553165" cy="404791"/>
                </a:xfrm>
                <a:prstGeom prst="rect">
                  <a:avLst/>
                </a:prstGeom>
                <a:blipFill rotWithShape="0">
                  <a:blip r:embed="rId3"/>
                  <a:stretch>
                    <a:fillRect/>
                  </a:stretch>
                </a:blipFill>
              </p:spPr>
              <p:txBody>
                <a:bodyPr/>
                <a:lstStyle/>
                <a:p>
                  <a:r>
                    <a:rPr lang="id-ID">
                      <a:noFill/>
                    </a:rPr>
                    <a:t> </a:t>
                  </a:r>
                </a:p>
              </p:txBody>
            </p:sp>
          </mc:Fallback>
        </mc:AlternateContent>
        <p:cxnSp>
          <p:nvCxnSpPr>
            <p:cNvPr id="5" name="Straight Arrow Connector 4"/>
            <p:cNvCxnSpPr/>
            <p:nvPr/>
          </p:nvCxnSpPr>
          <p:spPr>
            <a:xfrm>
              <a:off x="2844421" y="5240194"/>
              <a:ext cx="4953000" cy="1588"/>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2844421" y="5619606"/>
              <a:ext cx="4953000" cy="1588"/>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7465325" y="4880802"/>
              <a:ext cx="16002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err="1">
                  <a:ln w="0"/>
                  <a:solidFill>
                    <a:schemeClr val="tx1"/>
                  </a:solidFill>
                  <a:latin typeface="Brush Script MT" panose="03060802040406070304" pitchFamily="66" charset="0"/>
                </a:rPr>
                <a:t>garis</a:t>
              </a:r>
              <a:r>
                <a:rPr lang="en-US" sz="2000" dirty="0">
                  <a:ln w="0"/>
                  <a:solidFill>
                    <a:schemeClr val="tx1"/>
                  </a:solidFill>
                  <a:latin typeface="Brush Script MT" panose="03060802040406070304" pitchFamily="66" charset="0"/>
                </a:rPr>
                <a:t> </a:t>
              </a:r>
              <a:r>
                <a:rPr lang="id-ID" sz="2000" dirty="0">
                  <a:ln w="0"/>
                  <a:solidFill>
                    <a:schemeClr val="tx1"/>
                  </a:solidFill>
                  <a:latin typeface="Brush Script MT" panose="03060802040406070304" pitchFamily="66" charset="0"/>
                </a:rPr>
                <a:t>l</a:t>
              </a:r>
              <a:endParaRPr lang="en-US" sz="2000" dirty="0">
                <a:ln w="0"/>
                <a:solidFill>
                  <a:schemeClr val="tx1"/>
                </a:solidFill>
                <a:latin typeface="Brush Script MT" panose="03060802040406070304" pitchFamily="66" charset="0"/>
              </a:endParaRPr>
            </a:p>
          </p:txBody>
        </p:sp>
        <p:sp>
          <p:nvSpPr>
            <p:cNvPr id="8" name="Rectangle 7"/>
            <p:cNvSpPr/>
            <p:nvPr/>
          </p:nvSpPr>
          <p:spPr>
            <a:xfrm>
              <a:off x="7861109" y="5240194"/>
              <a:ext cx="681035"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err="1">
                  <a:ln w="0"/>
                  <a:solidFill>
                    <a:schemeClr val="tx1"/>
                  </a:solidFill>
                  <a:latin typeface="Brush Script MT" panose="03060802040406070304" pitchFamily="66" charset="0"/>
                </a:rPr>
                <a:t>garis</a:t>
              </a:r>
              <a:endParaRPr lang="en-US" sz="2000" dirty="0">
                <a:ln w="0"/>
                <a:solidFill>
                  <a:schemeClr val="tx1"/>
                </a:solidFill>
              </a:endParaRPr>
            </a:p>
          </p:txBody>
        </p:sp>
        <p:sp>
          <p:nvSpPr>
            <p:cNvPr id="9" name="Oval 8"/>
            <p:cNvSpPr/>
            <p:nvPr/>
          </p:nvSpPr>
          <p:spPr>
            <a:xfrm>
              <a:off x="4063621" y="5517394"/>
              <a:ext cx="180000" cy="18000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10" name="Oval 9"/>
            <p:cNvSpPr/>
            <p:nvPr/>
          </p:nvSpPr>
          <p:spPr>
            <a:xfrm>
              <a:off x="6626821" y="5517394"/>
              <a:ext cx="180000" cy="18000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11" name="Rectangle 10"/>
            <p:cNvSpPr/>
            <p:nvPr/>
          </p:nvSpPr>
          <p:spPr>
            <a:xfrm>
              <a:off x="3758821" y="5621194"/>
              <a:ext cx="7620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n w="0"/>
                  <a:solidFill>
                    <a:schemeClr val="tx1"/>
                  </a:solidFill>
                  <a:effectLst>
                    <a:outerShdw blurRad="38100" dist="19050" dir="2700000" algn="tl" rotWithShape="0">
                      <a:schemeClr val="dk1">
                        <a:alpha val="40000"/>
                      </a:schemeClr>
                    </a:outerShdw>
                  </a:effectLst>
                </a:rPr>
                <a:t>A</a:t>
              </a:r>
            </a:p>
          </p:txBody>
        </p:sp>
        <p:sp>
          <p:nvSpPr>
            <p:cNvPr id="12" name="Rectangle 11"/>
            <p:cNvSpPr/>
            <p:nvPr/>
          </p:nvSpPr>
          <p:spPr>
            <a:xfrm>
              <a:off x="6349621" y="5621194"/>
              <a:ext cx="7620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n w="0"/>
                  <a:solidFill>
                    <a:schemeClr val="tx1"/>
                  </a:solidFill>
                  <a:effectLst>
                    <a:outerShdw blurRad="38100" dist="19050" dir="2700000" algn="tl" rotWithShape="0">
                      <a:schemeClr val="dk1">
                        <a:alpha val="40000"/>
                      </a:schemeClr>
                    </a:outerShdw>
                  </a:effectLst>
                </a:rPr>
                <a:t>B</a:t>
              </a:r>
            </a:p>
          </p:txBody>
        </p:sp>
      </p:grpSp>
    </p:spTree>
    <p:custDataLst>
      <p:tags r:id="rId1"/>
    </p:custDataLst>
    <p:extLst>
      <p:ext uri="{BB962C8B-B14F-4D97-AF65-F5344CB8AC3E}">
        <p14:creationId xmlns:p14="http://schemas.microsoft.com/office/powerpoint/2010/main" val="4291784783"/>
      </p:ext>
    </p:extLst>
  </p:cSld>
  <p:clrMapOvr>
    <a:masterClrMapping/>
  </p:clrMapOvr>
  <mc:AlternateContent xmlns:mc="http://schemas.openxmlformats.org/markup-compatibility/2006" xmlns:p14="http://schemas.microsoft.com/office/powerpoint/2010/main">
    <mc:Choice Requires="p14">
      <p:transition spd="slow" p14:dur="2000" advTm="2851"/>
    </mc:Choice>
    <mc:Fallback xmlns="">
      <p:transition spd="slow" advTm="285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5"/>
                                        </p:tgtEl>
                                        <p:attrNameLst>
                                          <p:attrName>style.visibility</p:attrName>
                                        </p:attrNameLst>
                                      </p:cBhvr>
                                      <p:to>
                                        <p:strVal val="visible"/>
                                      </p:to>
                                    </p:set>
                                    <p:anim calcmode="lin" valueType="num">
                                      <p:cBhvr additive="base">
                                        <p:cTn id="43" dur="500" fill="hold"/>
                                        <p:tgtEl>
                                          <p:spTgt spid="15"/>
                                        </p:tgtEl>
                                        <p:attrNameLst>
                                          <p:attrName>ppt_x</p:attrName>
                                        </p:attrNameLst>
                                      </p:cBhvr>
                                      <p:tavLst>
                                        <p:tav tm="0">
                                          <p:val>
                                            <p:strVal val="#ppt_x"/>
                                          </p:val>
                                        </p:tav>
                                        <p:tav tm="100000">
                                          <p:val>
                                            <p:strVal val="#ppt_x"/>
                                          </p:val>
                                        </p:tav>
                                      </p:tavLst>
                                    </p:anim>
                                    <p:anim calcmode="lin" valueType="num">
                                      <p:cBhvr additive="base">
                                        <p:cTn id="4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4|0.5|0.2|0.2|0.2"/>
</p:tagLst>
</file>

<file path=ppt/tags/tag10.xml><?xml version="1.0" encoding="utf-8"?>
<p:tagLst xmlns:a="http://schemas.openxmlformats.org/drawingml/2006/main" xmlns:r="http://schemas.openxmlformats.org/officeDocument/2006/relationships" xmlns:p="http://schemas.openxmlformats.org/presentationml/2006/main">
  <p:tag name="TIMING" val="|0.1|0.5|0.2|0.1"/>
</p:tagLst>
</file>

<file path=ppt/tags/tag11.xml><?xml version="1.0" encoding="utf-8"?>
<p:tagLst xmlns:a="http://schemas.openxmlformats.org/drawingml/2006/main" xmlns:r="http://schemas.openxmlformats.org/officeDocument/2006/relationships" xmlns:p="http://schemas.openxmlformats.org/presentationml/2006/main">
  <p:tag name="TIMING" val="|0.2|0.1|0.2|0.2|0.2|0.2"/>
</p:tagLst>
</file>

<file path=ppt/tags/tag12.xml><?xml version="1.0" encoding="utf-8"?>
<p:tagLst xmlns:a="http://schemas.openxmlformats.org/drawingml/2006/main" xmlns:r="http://schemas.openxmlformats.org/officeDocument/2006/relationships" xmlns:p="http://schemas.openxmlformats.org/presentationml/2006/main">
  <p:tag name="TIMING" val="|0|0.1|0.2|0.2|0.1|0.2|0.1"/>
</p:tagLst>
</file>

<file path=ppt/tags/tag13.xml><?xml version="1.0" encoding="utf-8"?>
<p:tagLst xmlns:a="http://schemas.openxmlformats.org/drawingml/2006/main" xmlns:r="http://schemas.openxmlformats.org/officeDocument/2006/relationships" xmlns:p="http://schemas.openxmlformats.org/presentationml/2006/main">
  <p:tag name="TIMING" val="|0.1|0.1|0.1"/>
</p:tagLst>
</file>

<file path=ppt/tags/tag14.xml><?xml version="1.0" encoding="utf-8"?>
<p:tagLst xmlns:a="http://schemas.openxmlformats.org/drawingml/2006/main" xmlns:r="http://schemas.openxmlformats.org/officeDocument/2006/relationships" xmlns:p="http://schemas.openxmlformats.org/presentationml/2006/main">
  <p:tag name="TIMING" val="|0.1|0.1|0.1|0.2|0.1"/>
</p:tagLst>
</file>

<file path=ppt/tags/tag15.xml><?xml version="1.0" encoding="utf-8"?>
<p:tagLst xmlns:a="http://schemas.openxmlformats.org/drawingml/2006/main" xmlns:r="http://schemas.openxmlformats.org/officeDocument/2006/relationships" xmlns:p="http://schemas.openxmlformats.org/presentationml/2006/main">
  <p:tag name="TIMING" val="|0.1|0.1"/>
</p:tagLst>
</file>

<file path=ppt/tags/tag2.xml><?xml version="1.0" encoding="utf-8"?>
<p:tagLst xmlns:a="http://schemas.openxmlformats.org/drawingml/2006/main" xmlns:r="http://schemas.openxmlformats.org/officeDocument/2006/relationships" xmlns:p="http://schemas.openxmlformats.org/presentationml/2006/main">
  <p:tag name="TIMING" val="|3.3|2|2.1|4.5"/>
</p:tagLst>
</file>

<file path=ppt/tags/tag3.xml><?xml version="1.0" encoding="utf-8"?>
<p:tagLst xmlns:a="http://schemas.openxmlformats.org/drawingml/2006/main" xmlns:r="http://schemas.openxmlformats.org/officeDocument/2006/relationships" xmlns:p="http://schemas.openxmlformats.org/presentationml/2006/main">
  <p:tag name="TIMING" val="|0.5|1.3|1.4|0.3"/>
</p:tagLst>
</file>

<file path=ppt/tags/tag4.xml><?xml version="1.0" encoding="utf-8"?>
<p:tagLst xmlns:a="http://schemas.openxmlformats.org/drawingml/2006/main" xmlns:r="http://schemas.openxmlformats.org/officeDocument/2006/relationships" xmlns:p="http://schemas.openxmlformats.org/presentationml/2006/main">
  <p:tag name="TIMING" val="|0.6|2|1"/>
</p:tagLst>
</file>

<file path=ppt/tags/tag5.xml><?xml version="1.0" encoding="utf-8"?>
<p:tagLst xmlns:a="http://schemas.openxmlformats.org/drawingml/2006/main" xmlns:r="http://schemas.openxmlformats.org/officeDocument/2006/relationships" xmlns:p="http://schemas.openxmlformats.org/presentationml/2006/main">
  <p:tag name="TIMING" val="|0.2|0.3|2.8|0.2"/>
</p:tagLst>
</file>

<file path=ppt/tags/tag6.xml><?xml version="1.0" encoding="utf-8"?>
<p:tagLst xmlns:a="http://schemas.openxmlformats.org/drawingml/2006/main" xmlns:r="http://schemas.openxmlformats.org/officeDocument/2006/relationships" xmlns:p="http://schemas.openxmlformats.org/presentationml/2006/main">
  <p:tag name="TIMING" val="|0.3|1|1.4|0.8|0.8|0.6"/>
</p:tagLst>
</file>

<file path=ppt/tags/tag7.xml><?xml version="1.0" encoding="utf-8"?>
<p:tagLst xmlns:a="http://schemas.openxmlformats.org/drawingml/2006/main" xmlns:r="http://schemas.openxmlformats.org/officeDocument/2006/relationships" xmlns:p="http://schemas.openxmlformats.org/presentationml/2006/main">
  <p:tag name="TIMING" val="|0.5|0.6|3.5|0.6|2.5|0.2"/>
</p:tagLst>
</file>

<file path=ppt/tags/tag8.xml><?xml version="1.0" encoding="utf-8"?>
<p:tagLst xmlns:a="http://schemas.openxmlformats.org/drawingml/2006/main" xmlns:r="http://schemas.openxmlformats.org/officeDocument/2006/relationships" xmlns:p="http://schemas.openxmlformats.org/presentationml/2006/main">
  <p:tag name="TIMING" val="|0.1|0.1|0.3|0.9|0.3|0.2|0.2"/>
</p:tagLst>
</file>

<file path=ppt/tags/tag9.xml><?xml version="1.0" encoding="utf-8"?>
<p:tagLst xmlns:a="http://schemas.openxmlformats.org/drawingml/2006/main" xmlns:r="http://schemas.openxmlformats.org/officeDocument/2006/relationships" xmlns:p="http://schemas.openxmlformats.org/presentationml/2006/main">
  <p:tag name="TIMING" val="|0.1|0.2|0.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2496</TotalTime>
  <Words>2114</Words>
  <Application>Microsoft Macintosh PowerPoint</Application>
  <PresentationFormat>Widescreen</PresentationFormat>
  <Paragraphs>332</Paragraphs>
  <Slides>36</Slides>
  <Notes>4</Notes>
  <HiddenSlides>0</HiddenSlides>
  <MMClips>1</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36</vt:i4>
      </vt:variant>
    </vt:vector>
  </HeadingPairs>
  <TitlesOfParts>
    <vt:vector size="43" baseType="lpstr">
      <vt:lpstr>Brush Script MT</vt:lpstr>
      <vt:lpstr>Calibri</vt:lpstr>
      <vt:lpstr>Cambria Math</vt:lpstr>
      <vt:lpstr>Tw Cen MT</vt:lpstr>
      <vt:lpstr>Tw Cen MT Condensed</vt:lpstr>
      <vt:lpstr>Wingdings 3</vt:lpstr>
      <vt:lpstr>Integral</vt:lpstr>
      <vt:lpstr>PENDAHULUAN GEOMETRI</vt:lpstr>
      <vt:lpstr>Pendahuluan geometri</vt:lpstr>
      <vt:lpstr>Pendahuluan geometri</vt:lpstr>
      <vt:lpstr>Pendahuluan geometri</vt:lpstr>
      <vt:lpstr>SISTEM AKSIOMATIK</vt:lpstr>
      <vt:lpstr>SISTEM AKSIOMATIK</vt:lpstr>
      <vt:lpstr>SISTEM AKSIOMATIK</vt:lpstr>
      <vt:lpstr>Pendahuluan geometri</vt:lpstr>
      <vt:lpstr>Pendahuluan geometri</vt:lpstr>
      <vt:lpstr>Pendahuluan geometri</vt:lpstr>
      <vt:lpstr>Pendahuluan geometri</vt:lpstr>
      <vt:lpstr>Pendahuluan geometri</vt:lpstr>
      <vt:lpstr>Pendahuluan geometri</vt:lpstr>
      <vt:lpstr>Pendahuluan geometri</vt:lpstr>
      <vt:lpstr>Pendahuluan geometri</vt:lpstr>
      <vt:lpstr>Pendahuluan geometri</vt:lpstr>
      <vt:lpstr>Pendahuluan geometri</vt:lpstr>
      <vt:lpstr>Pendahuluan geometri</vt:lpstr>
      <vt:lpstr>Pendahuluan geometri</vt:lpstr>
      <vt:lpstr>Penalaran geometri</vt:lpstr>
      <vt:lpstr>Penalaran geometri</vt:lpstr>
      <vt:lpstr>Penalaran geometri</vt:lpstr>
      <vt:lpstr>Penalaran geometri</vt:lpstr>
      <vt:lpstr>Penalaran geometri</vt:lpstr>
      <vt:lpstr>Penalaran geometri</vt:lpstr>
      <vt:lpstr>Penalaran geometri</vt:lpstr>
      <vt:lpstr>Penalaran geometri</vt:lpstr>
      <vt:lpstr>Penalaran geometri</vt:lpstr>
      <vt:lpstr>Penalaran geometri</vt:lpstr>
      <vt:lpstr>Penalaran geometri</vt:lpstr>
      <vt:lpstr>Penalaran geometri</vt:lpstr>
      <vt:lpstr>Penalaran geometri</vt:lpstr>
      <vt:lpstr>Penalaran geometri</vt:lpstr>
      <vt:lpstr>Latihan</vt:lpstr>
      <vt:lpstr>Latihan</vt:lpstr>
      <vt:lpstr>Latihan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PENDAHULUAN GEOMETRI</dc:title>
  <dc:creator>Ramdani Miftah</dc:creator>
  <cp:lastModifiedBy>Microsoft Office User</cp:lastModifiedBy>
  <cp:revision>372</cp:revision>
  <dcterms:created xsi:type="dcterms:W3CDTF">2015-03-09T14:01:39Z</dcterms:created>
  <dcterms:modified xsi:type="dcterms:W3CDTF">2024-03-13T02:32:48Z</dcterms:modified>
</cp:coreProperties>
</file>